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2" r:id="rId1"/>
  </p:sldMasterIdLst>
  <p:notesMasterIdLst>
    <p:notesMasterId r:id="rId19"/>
  </p:notesMasterIdLst>
  <p:sldIdLst>
    <p:sldId id="275" r:id="rId2"/>
    <p:sldId id="276" r:id="rId3"/>
    <p:sldId id="296" r:id="rId4"/>
    <p:sldId id="271" r:id="rId5"/>
    <p:sldId id="263" r:id="rId6"/>
    <p:sldId id="299" r:id="rId7"/>
    <p:sldId id="288" r:id="rId8"/>
    <p:sldId id="261" r:id="rId9"/>
    <p:sldId id="297" r:id="rId10"/>
    <p:sldId id="292" r:id="rId11"/>
    <p:sldId id="277" r:id="rId12"/>
    <p:sldId id="293" r:id="rId13"/>
    <p:sldId id="270" r:id="rId14"/>
    <p:sldId id="298" r:id="rId15"/>
    <p:sldId id="269" r:id="rId16"/>
    <p:sldId id="273" r:id="rId17"/>
    <p:sldId id="27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6"/>
    <p:restoredTop sz="95385"/>
  </p:normalViewPr>
  <p:slideViewPr>
    <p:cSldViewPr snapToGrid="0" snapToObjects="1">
      <p:cViewPr>
        <p:scale>
          <a:sx n="72" d="100"/>
          <a:sy n="72" d="100"/>
        </p:scale>
        <p:origin x="1184" y="8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4" d="100"/>
          <a:sy n="84" d="100"/>
        </p:scale>
        <p:origin x="299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7A310C-04F3-1248-BAE2-525F9D2488D4}" type="doc">
      <dgm:prSet loTypeId="urn:microsoft.com/office/officeart/2005/8/layout/hProcess9" loCatId="" qsTypeId="urn:microsoft.com/office/officeart/2005/8/quickstyle/simple3" qsCatId="simple" csTypeId="urn:microsoft.com/office/officeart/2005/8/colors/colorful5" csCatId="colorful" phldr="1"/>
      <dgm:spPr/>
      <dgm:t>
        <a:bodyPr/>
        <a:lstStyle/>
        <a:p>
          <a:endParaRPr lang="en-GB"/>
        </a:p>
      </dgm:t>
    </dgm:pt>
    <dgm:pt modelId="{A31C830E-A3FF-6B45-9C9B-7B21035801A7}">
      <dgm:prSet phldrT="[Text]"/>
      <dgm:spPr/>
      <dgm:t>
        <a:bodyPr/>
        <a:lstStyle/>
        <a:p>
          <a:r>
            <a:rPr lang="en-GB" dirty="0"/>
            <a:t>Testing</a:t>
          </a:r>
        </a:p>
      </dgm:t>
    </dgm:pt>
    <dgm:pt modelId="{DE2BF041-0432-FA49-B80C-9512EB7D1438}" type="sibTrans" cxnId="{7C85726B-296A-064B-B055-FAB5360C011F}">
      <dgm:prSet/>
      <dgm:spPr/>
      <dgm:t>
        <a:bodyPr/>
        <a:lstStyle/>
        <a:p>
          <a:endParaRPr lang="en-GB"/>
        </a:p>
      </dgm:t>
    </dgm:pt>
    <dgm:pt modelId="{4BCD1C56-A2D3-6A45-B6A1-A007C5426DCB}" type="parTrans" cxnId="{7C85726B-296A-064B-B055-FAB5360C011F}">
      <dgm:prSet/>
      <dgm:spPr/>
      <dgm:t>
        <a:bodyPr/>
        <a:lstStyle/>
        <a:p>
          <a:endParaRPr lang="en-GB"/>
        </a:p>
      </dgm:t>
    </dgm:pt>
    <dgm:pt modelId="{78823CF6-1CAB-064F-B4E8-4F04D0127092}">
      <dgm:prSet phldrT="[Text]"/>
      <dgm:spPr/>
      <dgm:t>
        <a:bodyPr/>
        <a:lstStyle/>
        <a:p>
          <a:r>
            <a:rPr lang="en-GB" dirty="0"/>
            <a:t>Documentation</a:t>
          </a:r>
        </a:p>
      </dgm:t>
    </dgm:pt>
    <dgm:pt modelId="{63B1C305-79DE-7A40-818D-D1741339D2D3}" type="sibTrans" cxnId="{20008735-A404-FE47-8124-C9A108F764E7}">
      <dgm:prSet/>
      <dgm:spPr/>
      <dgm:t>
        <a:bodyPr/>
        <a:lstStyle/>
        <a:p>
          <a:endParaRPr lang="en-GB"/>
        </a:p>
      </dgm:t>
    </dgm:pt>
    <dgm:pt modelId="{876F1C60-8A2A-C94B-A9DB-3CEE2502FB4F}" type="parTrans" cxnId="{20008735-A404-FE47-8124-C9A108F764E7}">
      <dgm:prSet/>
      <dgm:spPr/>
      <dgm:t>
        <a:bodyPr/>
        <a:lstStyle/>
        <a:p>
          <a:endParaRPr lang="en-GB"/>
        </a:p>
      </dgm:t>
    </dgm:pt>
    <dgm:pt modelId="{4406BCB1-72AF-E74D-A38E-2CE28E7BBDFC}">
      <dgm:prSet phldrT="[Text]"/>
      <dgm:spPr/>
      <dgm:t>
        <a:bodyPr/>
        <a:lstStyle/>
        <a:p>
          <a:r>
            <a:rPr lang="en-GB" dirty="0"/>
            <a:t>Create Package Structure</a:t>
          </a:r>
        </a:p>
      </dgm:t>
    </dgm:pt>
    <dgm:pt modelId="{17BCF15B-5032-6E4D-8CD4-6765001C894F}" type="sibTrans" cxnId="{00688F00-BFCF-6C49-B903-865D80EAF9B4}">
      <dgm:prSet/>
      <dgm:spPr/>
      <dgm:t>
        <a:bodyPr/>
        <a:lstStyle/>
        <a:p>
          <a:endParaRPr lang="en-GB"/>
        </a:p>
      </dgm:t>
    </dgm:pt>
    <dgm:pt modelId="{E786759B-5C04-2240-96C9-A9AE5221B4C6}" type="parTrans" cxnId="{00688F00-BFCF-6C49-B903-865D80EAF9B4}">
      <dgm:prSet/>
      <dgm:spPr/>
      <dgm:t>
        <a:bodyPr/>
        <a:lstStyle/>
        <a:p>
          <a:endParaRPr lang="en-GB"/>
        </a:p>
      </dgm:t>
    </dgm:pt>
    <dgm:pt modelId="{9AFCD36A-7391-B543-A85A-3396FFE3982A}">
      <dgm:prSet phldrT="[Text]"/>
      <dgm:spPr/>
      <dgm:t>
        <a:bodyPr/>
        <a:lstStyle/>
        <a:p>
          <a:r>
            <a:rPr lang="en-GB" dirty="0"/>
            <a:t>Sharing</a:t>
          </a:r>
        </a:p>
      </dgm:t>
    </dgm:pt>
    <dgm:pt modelId="{51E4C48F-D8C6-EA4D-8ABF-1B0B0CDE5F03}" type="parTrans" cxnId="{E601458D-3115-E94B-A8ED-0D0D2AEA3272}">
      <dgm:prSet/>
      <dgm:spPr/>
      <dgm:t>
        <a:bodyPr/>
        <a:lstStyle/>
        <a:p>
          <a:endParaRPr lang="en-GB"/>
        </a:p>
      </dgm:t>
    </dgm:pt>
    <dgm:pt modelId="{2A20A134-0A9E-7642-82DB-F401DD4EA1FD}" type="sibTrans" cxnId="{E601458D-3115-E94B-A8ED-0D0D2AEA3272}">
      <dgm:prSet/>
      <dgm:spPr/>
      <dgm:t>
        <a:bodyPr/>
        <a:lstStyle/>
        <a:p>
          <a:endParaRPr lang="en-GB"/>
        </a:p>
      </dgm:t>
    </dgm:pt>
    <dgm:pt modelId="{C29C3EC5-941E-E34D-863A-48DFBAA5954A}">
      <dgm:prSet phldrT="[Text]"/>
      <dgm:spPr/>
      <dgm:t>
        <a:bodyPr/>
        <a:lstStyle/>
        <a:p>
          <a:r>
            <a:rPr lang="en-GB"/>
            <a:t>Develop functions (includes data gathering)</a:t>
          </a:r>
          <a:endParaRPr lang="en-GB" dirty="0"/>
        </a:p>
      </dgm:t>
    </dgm:pt>
    <dgm:pt modelId="{1101068A-5B2A-7346-9FD2-CD221DE1C5C9}" type="parTrans" cxnId="{95124AA9-2655-CA4A-9C37-02B906E1E354}">
      <dgm:prSet/>
      <dgm:spPr/>
      <dgm:t>
        <a:bodyPr/>
        <a:lstStyle/>
        <a:p>
          <a:endParaRPr lang="en-GB"/>
        </a:p>
      </dgm:t>
    </dgm:pt>
    <dgm:pt modelId="{1D149FBD-9742-1B49-A9D5-F474E83FA6BE}" type="sibTrans" cxnId="{95124AA9-2655-CA4A-9C37-02B906E1E354}">
      <dgm:prSet/>
      <dgm:spPr/>
      <dgm:t>
        <a:bodyPr/>
        <a:lstStyle/>
        <a:p>
          <a:endParaRPr lang="en-GB"/>
        </a:p>
      </dgm:t>
    </dgm:pt>
    <dgm:pt modelId="{A9233ABA-3C42-F246-9D12-A791772A8FDA}" type="pres">
      <dgm:prSet presAssocID="{B47A310C-04F3-1248-BAE2-525F9D2488D4}" presName="CompostProcess" presStyleCnt="0">
        <dgm:presLayoutVars>
          <dgm:dir/>
          <dgm:resizeHandles val="exact"/>
        </dgm:presLayoutVars>
      </dgm:prSet>
      <dgm:spPr/>
    </dgm:pt>
    <dgm:pt modelId="{EF671E98-B088-2540-96D2-905FA556085B}" type="pres">
      <dgm:prSet presAssocID="{B47A310C-04F3-1248-BAE2-525F9D2488D4}" presName="arrow" presStyleLbl="bgShp" presStyleIdx="0" presStyleCnt="1"/>
      <dgm:spPr/>
    </dgm:pt>
    <dgm:pt modelId="{93E4A42D-12B1-384A-BFF3-48F2A1788CB8}" type="pres">
      <dgm:prSet presAssocID="{B47A310C-04F3-1248-BAE2-525F9D2488D4}" presName="linearProcess" presStyleCnt="0"/>
      <dgm:spPr/>
    </dgm:pt>
    <dgm:pt modelId="{D81BE726-5B14-514F-B7B3-619E7D012EB6}" type="pres">
      <dgm:prSet presAssocID="{C29C3EC5-941E-E34D-863A-48DFBAA5954A}" presName="textNode" presStyleLbl="node1" presStyleIdx="0" presStyleCnt="5">
        <dgm:presLayoutVars>
          <dgm:bulletEnabled val="1"/>
        </dgm:presLayoutVars>
      </dgm:prSet>
      <dgm:spPr/>
    </dgm:pt>
    <dgm:pt modelId="{248610F4-170B-4746-8688-728216D050FC}" type="pres">
      <dgm:prSet presAssocID="{1D149FBD-9742-1B49-A9D5-F474E83FA6BE}" presName="sibTrans" presStyleCnt="0"/>
      <dgm:spPr/>
    </dgm:pt>
    <dgm:pt modelId="{D240A891-7EC0-1F4B-9EBE-88CE0DB31D11}" type="pres">
      <dgm:prSet presAssocID="{4406BCB1-72AF-E74D-A38E-2CE28E7BBDFC}" presName="textNode" presStyleLbl="node1" presStyleIdx="1" presStyleCnt="5">
        <dgm:presLayoutVars>
          <dgm:bulletEnabled val="1"/>
        </dgm:presLayoutVars>
      </dgm:prSet>
      <dgm:spPr/>
    </dgm:pt>
    <dgm:pt modelId="{CF507264-504A-A747-A4E4-D48D8239DEC2}" type="pres">
      <dgm:prSet presAssocID="{17BCF15B-5032-6E4D-8CD4-6765001C894F}" presName="sibTrans" presStyleCnt="0"/>
      <dgm:spPr/>
    </dgm:pt>
    <dgm:pt modelId="{E99BFF6D-F606-5D47-A44B-E4E3A8073D60}" type="pres">
      <dgm:prSet presAssocID="{78823CF6-1CAB-064F-B4E8-4F04D0127092}" presName="textNode" presStyleLbl="node1" presStyleIdx="2" presStyleCnt="5">
        <dgm:presLayoutVars>
          <dgm:bulletEnabled val="1"/>
        </dgm:presLayoutVars>
      </dgm:prSet>
      <dgm:spPr/>
    </dgm:pt>
    <dgm:pt modelId="{EF736289-80B1-464D-B3CF-27D70F94C199}" type="pres">
      <dgm:prSet presAssocID="{63B1C305-79DE-7A40-818D-D1741339D2D3}" presName="sibTrans" presStyleCnt="0"/>
      <dgm:spPr/>
    </dgm:pt>
    <dgm:pt modelId="{42FFF8D6-CDCA-A14D-A951-016C168E4B3D}" type="pres">
      <dgm:prSet presAssocID="{A31C830E-A3FF-6B45-9C9B-7B21035801A7}" presName="textNode" presStyleLbl="node1" presStyleIdx="3" presStyleCnt="5">
        <dgm:presLayoutVars>
          <dgm:bulletEnabled val="1"/>
        </dgm:presLayoutVars>
      </dgm:prSet>
      <dgm:spPr/>
    </dgm:pt>
    <dgm:pt modelId="{463A98E5-C0B2-E740-8767-D47620AF81A5}" type="pres">
      <dgm:prSet presAssocID="{DE2BF041-0432-FA49-B80C-9512EB7D1438}" presName="sibTrans" presStyleCnt="0"/>
      <dgm:spPr/>
    </dgm:pt>
    <dgm:pt modelId="{B76579D6-84F2-1345-8EBE-4005531FB6B3}" type="pres">
      <dgm:prSet presAssocID="{9AFCD36A-7391-B543-A85A-3396FFE3982A}" presName="textNode" presStyleLbl="node1" presStyleIdx="4" presStyleCnt="5">
        <dgm:presLayoutVars>
          <dgm:bulletEnabled val="1"/>
        </dgm:presLayoutVars>
      </dgm:prSet>
      <dgm:spPr/>
    </dgm:pt>
  </dgm:ptLst>
  <dgm:cxnLst>
    <dgm:cxn modelId="{00688F00-BFCF-6C49-B903-865D80EAF9B4}" srcId="{B47A310C-04F3-1248-BAE2-525F9D2488D4}" destId="{4406BCB1-72AF-E74D-A38E-2CE28E7BBDFC}" srcOrd="1" destOrd="0" parTransId="{E786759B-5C04-2240-96C9-A9AE5221B4C6}" sibTransId="{17BCF15B-5032-6E4D-8CD4-6765001C894F}"/>
    <dgm:cxn modelId="{20008735-A404-FE47-8124-C9A108F764E7}" srcId="{B47A310C-04F3-1248-BAE2-525F9D2488D4}" destId="{78823CF6-1CAB-064F-B4E8-4F04D0127092}" srcOrd="2" destOrd="0" parTransId="{876F1C60-8A2A-C94B-A9DB-3CEE2502FB4F}" sibTransId="{63B1C305-79DE-7A40-818D-D1741339D2D3}"/>
    <dgm:cxn modelId="{3B419C66-1D03-4048-AA8C-0335E21546BF}" type="presOf" srcId="{B47A310C-04F3-1248-BAE2-525F9D2488D4}" destId="{A9233ABA-3C42-F246-9D12-A791772A8FDA}" srcOrd="0" destOrd="0" presId="urn:microsoft.com/office/officeart/2005/8/layout/hProcess9"/>
    <dgm:cxn modelId="{7C85726B-296A-064B-B055-FAB5360C011F}" srcId="{B47A310C-04F3-1248-BAE2-525F9D2488D4}" destId="{A31C830E-A3FF-6B45-9C9B-7B21035801A7}" srcOrd="3" destOrd="0" parTransId="{4BCD1C56-A2D3-6A45-B6A1-A007C5426DCB}" sibTransId="{DE2BF041-0432-FA49-B80C-9512EB7D1438}"/>
    <dgm:cxn modelId="{36955A72-BA41-3B4F-AB81-EBDCD0EC4EAF}" type="presOf" srcId="{C29C3EC5-941E-E34D-863A-48DFBAA5954A}" destId="{D81BE726-5B14-514F-B7B3-619E7D012EB6}" srcOrd="0" destOrd="0" presId="urn:microsoft.com/office/officeart/2005/8/layout/hProcess9"/>
    <dgm:cxn modelId="{E601458D-3115-E94B-A8ED-0D0D2AEA3272}" srcId="{B47A310C-04F3-1248-BAE2-525F9D2488D4}" destId="{9AFCD36A-7391-B543-A85A-3396FFE3982A}" srcOrd="4" destOrd="0" parTransId="{51E4C48F-D8C6-EA4D-8ABF-1B0B0CDE5F03}" sibTransId="{2A20A134-0A9E-7642-82DB-F401DD4EA1FD}"/>
    <dgm:cxn modelId="{95124AA9-2655-CA4A-9C37-02B906E1E354}" srcId="{B47A310C-04F3-1248-BAE2-525F9D2488D4}" destId="{C29C3EC5-941E-E34D-863A-48DFBAA5954A}" srcOrd="0" destOrd="0" parTransId="{1101068A-5B2A-7346-9FD2-CD221DE1C5C9}" sibTransId="{1D149FBD-9742-1B49-A9D5-F474E83FA6BE}"/>
    <dgm:cxn modelId="{A36A17AA-C281-C54D-80C2-79861425E52E}" type="presOf" srcId="{9AFCD36A-7391-B543-A85A-3396FFE3982A}" destId="{B76579D6-84F2-1345-8EBE-4005531FB6B3}" srcOrd="0" destOrd="0" presId="urn:microsoft.com/office/officeart/2005/8/layout/hProcess9"/>
    <dgm:cxn modelId="{D1FE47C1-39B0-F34D-AD84-6749080108DE}" type="presOf" srcId="{4406BCB1-72AF-E74D-A38E-2CE28E7BBDFC}" destId="{D240A891-7EC0-1F4B-9EBE-88CE0DB31D11}" srcOrd="0" destOrd="0" presId="urn:microsoft.com/office/officeart/2005/8/layout/hProcess9"/>
    <dgm:cxn modelId="{A3C1E5CD-CECB-C94D-9178-51F482ED0B20}" type="presOf" srcId="{A31C830E-A3FF-6B45-9C9B-7B21035801A7}" destId="{42FFF8D6-CDCA-A14D-A951-016C168E4B3D}" srcOrd="0" destOrd="0" presId="urn:microsoft.com/office/officeart/2005/8/layout/hProcess9"/>
    <dgm:cxn modelId="{B0A6B4FD-A231-804E-AC3B-AAAF7482B88B}" type="presOf" srcId="{78823CF6-1CAB-064F-B4E8-4F04D0127092}" destId="{E99BFF6D-F606-5D47-A44B-E4E3A8073D60}" srcOrd="0" destOrd="0" presId="urn:microsoft.com/office/officeart/2005/8/layout/hProcess9"/>
    <dgm:cxn modelId="{CF1EC6D4-1291-0743-A55E-9F578E6C98C0}" type="presParOf" srcId="{A9233ABA-3C42-F246-9D12-A791772A8FDA}" destId="{EF671E98-B088-2540-96D2-905FA556085B}" srcOrd="0" destOrd="0" presId="urn:microsoft.com/office/officeart/2005/8/layout/hProcess9"/>
    <dgm:cxn modelId="{D577BF2B-0FA9-7E45-95C8-6924BD27A02B}" type="presParOf" srcId="{A9233ABA-3C42-F246-9D12-A791772A8FDA}" destId="{93E4A42D-12B1-384A-BFF3-48F2A1788CB8}" srcOrd="1" destOrd="0" presId="urn:microsoft.com/office/officeart/2005/8/layout/hProcess9"/>
    <dgm:cxn modelId="{5062948E-CC3A-1D42-9021-00323BFE186C}" type="presParOf" srcId="{93E4A42D-12B1-384A-BFF3-48F2A1788CB8}" destId="{D81BE726-5B14-514F-B7B3-619E7D012EB6}" srcOrd="0" destOrd="0" presId="urn:microsoft.com/office/officeart/2005/8/layout/hProcess9"/>
    <dgm:cxn modelId="{267D7931-0CE5-F24E-90DB-15164350BA15}" type="presParOf" srcId="{93E4A42D-12B1-384A-BFF3-48F2A1788CB8}" destId="{248610F4-170B-4746-8688-728216D050FC}" srcOrd="1" destOrd="0" presId="urn:microsoft.com/office/officeart/2005/8/layout/hProcess9"/>
    <dgm:cxn modelId="{BDFE5890-DB28-7642-B231-D806478F26F9}" type="presParOf" srcId="{93E4A42D-12B1-384A-BFF3-48F2A1788CB8}" destId="{D240A891-7EC0-1F4B-9EBE-88CE0DB31D11}" srcOrd="2" destOrd="0" presId="urn:microsoft.com/office/officeart/2005/8/layout/hProcess9"/>
    <dgm:cxn modelId="{2BE2AC6E-8007-0341-B4B1-E75A6AA45078}" type="presParOf" srcId="{93E4A42D-12B1-384A-BFF3-48F2A1788CB8}" destId="{CF507264-504A-A747-A4E4-D48D8239DEC2}" srcOrd="3" destOrd="0" presId="urn:microsoft.com/office/officeart/2005/8/layout/hProcess9"/>
    <dgm:cxn modelId="{3122D3B7-A8DB-E444-8CAB-9645C4AF625B}" type="presParOf" srcId="{93E4A42D-12B1-384A-BFF3-48F2A1788CB8}" destId="{E99BFF6D-F606-5D47-A44B-E4E3A8073D60}" srcOrd="4" destOrd="0" presId="urn:microsoft.com/office/officeart/2005/8/layout/hProcess9"/>
    <dgm:cxn modelId="{47051AED-C8A9-1441-B4F5-08BA6D3245E1}" type="presParOf" srcId="{93E4A42D-12B1-384A-BFF3-48F2A1788CB8}" destId="{EF736289-80B1-464D-B3CF-27D70F94C199}" srcOrd="5" destOrd="0" presId="urn:microsoft.com/office/officeart/2005/8/layout/hProcess9"/>
    <dgm:cxn modelId="{6257C485-325E-4F4A-AB89-6153ABCFE261}" type="presParOf" srcId="{93E4A42D-12B1-384A-BFF3-48F2A1788CB8}" destId="{42FFF8D6-CDCA-A14D-A951-016C168E4B3D}" srcOrd="6" destOrd="0" presId="urn:microsoft.com/office/officeart/2005/8/layout/hProcess9"/>
    <dgm:cxn modelId="{F5E019AF-C704-C143-BF01-33299B051C6F}" type="presParOf" srcId="{93E4A42D-12B1-384A-BFF3-48F2A1788CB8}" destId="{463A98E5-C0B2-E740-8767-D47620AF81A5}" srcOrd="7" destOrd="0" presId="urn:microsoft.com/office/officeart/2005/8/layout/hProcess9"/>
    <dgm:cxn modelId="{F30ADAC6-EE7C-5A4F-BC83-DAB1DA2CE469}" type="presParOf" srcId="{93E4A42D-12B1-384A-BFF3-48F2A1788CB8}" destId="{B76579D6-84F2-1345-8EBE-4005531FB6B3}"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05E1F0-1146-0A45-81E9-0B13DD86C741}" type="doc">
      <dgm:prSet loTypeId="urn:microsoft.com/office/officeart/2005/8/layout/hChevron3" loCatId="" qsTypeId="urn:microsoft.com/office/officeart/2005/8/quickstyle/simple1" qsCatId="simple" csTypeId="urn:microsoft.com/office/officeart/2005/8/colors/colorful5" csCatId="colorful" phldr="1"/>
      <dgm:spPr/>
      <dgm:t>
        <a:bodyPr/>
        <a:lstStyle/>
        <a:p>
          <a:endParaRPr lang="en-GB"/>
        </a:p>
      </dgm:t>
    </dgm:pt>
    <dgm:pt modelId="{B94E4AAB-05F0-1642-8C71-1DCF305BA96D}">
      <dgm:prSet phldrT="[Text]"/>
      <dgm:spPr/>
      <dgm:t>
        <a:bodyPr/>
        <a:lstStyle/>
        <a:p>
          <a:r>
            <a:rPr lang="en-GB" dirty="0"/>
            <a:t> 1. Simulating Routes</a:t>
          </a:r>
        </a:p>
      </dgm:t>
    </dgm:pt>
    <dgm:pt modelId="{4A8BB968-8460-DD49-9D01-DDEE965AF211}" type="parTrans" cxnId="{5F93A11D-C04E-D74E-95EC-B0B4F918E585}">
      <dgm:prSet/>
      <dgm:spPr/>
      <dgm:t>
        <a:bodyPr/>
        <a:lstStyle/>
        <a:p>
          <a:endParaRPr lang="en-GB"/>
        </a:p>
      </dgm:t>
    </dgm:pt>
    <dgm:pt modelId="{ABC3E75C-C87E-E742-A153-96BC818EB12D}" type="sibTrans" cxnId="{5F93A11D-C04E-D74E-95EC-B0B4F918E585}">
      <dgm:prSet/>
      <dgm:spPr/>
      <dgm:t>
        <a:bodyPr/>
        <a:lstStyle/>
        <a:p>
          <a:endParaRPr lang="en-GB"/>
        </a:p>
      </dgm:t>
    </dgm:pt>
    <dgm:pt modelId="{2B564F50-158F-5A43-833F-6AE554480190}">
      <dgm:prSet phldrT="[Text]"/>
      <dgm:spPr/>
      <dgm:t>
        <a:bodyPr/>
        <a:lstStyle/>
        <a:p>
          <a:r>
            <a:rPr lang="en-GB" dirty="0"/>
            <a:t> 3. Calculating Exposure</a:t>
          </a:r>
        </a:p>
      </dgm:t>
    </dgm:pt>
    <dgm:pt modelId="{F0F88AEA-8405-984C-A401-2B92DCC0003B}" type="parTrans" cxnId="{F9A58A6D-3CF7-AF47-BDF5-366989893F3D}">
      <dgm:prSet/>
      <dgm:spPr/>
      <dgm:t>
        <a:bodyPr/>
        <a:lstStyle/>
        <a:p>
          <a:endParaRPr lang="en-GB"/>
        </a:p>
      </dgm:t>
    </dgm:pt>
    <dgm:pt modelId="{986771FA-672A-1344-A151-467712F135E9}" type="sibTrans" cxnId="{F9A58A6D-3CF7-AF47-BDF5-366989893F3D}">
      <dgm:prSet/>
      <dgm:spPr/>
      <dgm:t>
        <a:bodyPr/>
        <a:lstStyle/>
        <a:p>
          <a:endParaRPr lang="en-GB"/>
        </a:p>
      </dgm:t>
    </dgm:pt>
    <dgm:pt modelId="{ACBB0489-0EEE-1D4F-9C5B-F21696035303}">
      <dgm:prSet phldrT="[Text]"/>
      <dgm:spPr/>
      <dgm:t>
        <a:bodyPr/>
        <a:lstStyle/>
        <a:p>
          <a:r>
            <a:rPr lang="en-GB" dirty="0"/>
            <a:t> 4. Road Safety Risk</a:t>
          </a:r>
        </a:p>
      </dgm:t>
    </dgm:pt>
    <dgm:pt modelId="{A5FAEC73-3DAA-B247-85F2-B18F40CE58A8}" type="parTrans" cxnId="{A502E019-843D-624D-ACF1-FB27291C9FE3}">
      <dgm:prSet/>
      <dgm:spPr/>
      <dgm:t>
        <a:bodyPr/>
        <a:lstStyle/>
        <a:p>
          <a:endParaRPr lang="en-GB"/>
        </a:p>
      </dgm:t>
    </dgm:pt>
    <dgm:pt modelId="{D8C40820-0E28-F84A-B420-A37A29B3366B}" type="sibTrans" cxnId="{A502E019-843D-624D-ACF1-FB27291C9FE3}">
      <dgm:prSet/>
      <dgm:spPr/>
      <dgm:t>
        <a:bodyPr/>
        <a:lstStyle/>
        <a:p>
          <a:endParaRPr lang="en-GB"/>
        </a:p>
      </dgm:t>
    </dgm:pt>
    <dgm:pt modelId="{81A5DA81-71BA-2144-81A6-363C9827F926}">
      <dgm:prSet phldrT="[Text]"/>
      <dgm:spPr/>
      <dgm:t>
        <a:bodyPr/>
        <a:lstStyle/>
        <a:p>
          <a:r>
            <a:rPr lang="en-GB" dirty="0"/>
            <a:t> 6. Spatial Autocorrelation</a:t>
          </a:r>
        </a:p>
      </dgm:t>
    </dgm:pt>
    <dgm:pt modelId="{9A0DAC6A-2F6B-E445-A9AB-719BB3B59340}" type="parTrans" cxnId="{B9630022-44EC-6940-93FD-5DED5458CA9B}">
      <dgm:prSet/>
      <dgm:spPr/>
      <dgm:t>
        <a:bodyPr/>
        <a:lstStyle/>
        <a:p>
          <a:endParaRPr lang="en-GB"/>
        </a:p>
      </dgm:t>
    </dgm:pt>
    <dgm:pt modelId="{4C831E14-204B-E34F-8C63-7A5496C6BFD7}" type="sibTrans" cxnId="{B9630022-44EC-6940-93FD-5DED5458CA9B}">
      <dgm:prSet/>
      <dgm:spPr/>
      <dgm:t>
        <a:bodyPr/>
        <a:lstStyle/>
        <a:p>
          <a:endParaRPr lang="en-GB"/>
        </a:p>
      </dgm:t>
    </dgm:pt>
    <dgm:pt modelId="{591E23E8-63C3-0448-8438-A443FCA2F666}">
      <dgm:prSet phldrT="[Text]"/>
      <dgm:spPr/>
      <dgm:t>
        <a:bodyPr/>
        <a:lstStyle/>
        <a:p>
          <a:r>
            <a:rPr lang="en-GB" dirty="0"/>
            <a:t> 5. Route Riskiness</a:t>
          </a:r>
        </a:p>
      </dgm:t>
    </dgm:pt>
    <dgm:pt modelId="{CBCFE828-A2D8-D640-85CA-4C505FFB203B}" type="parTrans" cxnId="{A04573FF-7BF5-8E44-8F8B-D1536F79B992}">
      <dgm:prSet/>
      <dgm:spPr/>
      <dgm:t>
        <a:bodyPr/>
        <a:lstStyle/>
        <a:p>
          <a:endParaRPr lang="en-GB"/>
        </a:p>
      </dgm:t>
    </dgm:pt>
    <dgm:pt modelId="{8C782DA6-2736-9447-A4D1-2FAF73EF1B63}" type="sibTrans" cxnId="{A04573FF-7BF5-8E44-8F8B-D1536F79B992}">
      <dgm:prSet/>
      <dgm:spPr/>
      <dgm:t>
        <a:bodyPr/>
        <a:lstStyle/>
        <a:p>
          <a:endParaRPr lang="en-GB"/>
        </a:p>
      </dgm:t>
    </dgm:pt>
    <dgm:pt modelId="{7062F3AE-2090-2D42-ABD5-8FAE259B5B25}">
      <dgm:prSet phldrT="[Text]"/>
      <dgm:spPr/>
      <dgm:t>
        <a:bodyPr/>
        <a:lstStyle/>
        <a:p>
          <a:r>
            <a:rPr lang="en-GB" dirty="0"/>
            <a:t> 2. Validating Routes</a:t>
          </a:r>
        </a:p>
      </dgm:t>
    </dgm:pt>
    <dgm:pt modelId="{FF943C24-E96C-6841-B340-94019FE57688}" type="parTrans" cxnId="{7EA59DC7-8DD4-7941-851C-386FBBCF5F27}">
      <dgm:prSet/>
      <dgm:spPr/>
      <dgm:t>
        <a:bodyPr/>
        <a:lstStyle/>
        <a:p>
          <a:endParaRPr lang="en-GB"/>
        </a:p>
      </dgm:t>
    </dgm:pt>
    <dgm:pt modelId="{DCD3DA7B-4A1B-B140-AE54-E728B53CD114}" type="sibTrans" cxnId="{7EA59DC7-8DD4-7941-851C-386FBBCF5F27}">
      <dgm:prSet/>
      <dgm:spPr/>
      <dgm:t>
        <a:bodyPr/>
        <a:lstStyle/>
        <a:p>
          <a:endParaRPr lang="en-GB"/>
        </a:p>
      </dgm:t>
    </dgm:pt>
    <dgm:pt modelId="{670A96C7-AEC2-A74C-A4D1-9CF3C34E1A5D}" type="pres">
      <dgm:prSet presAssocID="{DF05E1F0-1146-0A45-81E9-0B13DD86C741}" presName="Name0" presStyleCnt="0">
        <dgm:presLayoutVars>
          <dgm:dir/>
          <dgm:resizeHandles val="exact"/>
        </dgm:presLayoutVars>
      </dgm:prSet>
      <dgm:spPr/>
    </dgm:pt>
    <dgm:pt modelId="{9266FFBE-7B69-F64B-B0DD-7B8784AEB2B6}" type="pres">
      <dgm:prSet presAssocID="{B94E4AAB-05F0-1642-8C71-1DCF305BA96D}" presName="parTxOnly" presStyleLbl="node1" presStyleIdx="0" presStyleCnt="6">
        <dgm:presLayoutVars>
          <dgm:bulletEnabled val="1"/>
        </dgm:presLayoutVars>
      </dgm:prSet>
      <dgm:spPr/>
    </dgm:pt>
    <dgm:pt modelId="{684480F9-77E8-D948-AB86-E06411BBDAC4}" type="pres">
      <dgm:prSet presAssocID="{ABC3E75C-C87E-E742-A153-96BC818EB12D}" presName="parSpace" presStyleCnt="0"/>
      <dgm:spPr/>
    </dgm:pt>
    <dgm:pt modelId="{91117D85-AA34-3944-BA76-6115B34809AB}" type="pres">
      <dgm:prSet presAssocID="{7062F3AE-2090-2D42-ABD5-8FAE259B5B25}" presName="parTxOnly" presStyleLbl="node1" presStyleIdx="1" presStyleCnt="6">
        <dgm:presLayoutVars>
          <dgm:bulletEnabled val="1"/>
        </dgm:presLayoutVars>
      </dgm:prSet>
      <dgm:spPr/>
    </dgm:pt>
    <dgm:pt modelId="{DDCFB8F8-B1AD-CB47-B872-EF8C73EDF489}" type="pres">
      <dgm:prSet presAssocID="{DCD3DA7B-4A1B-B140-AE54-E728B53CD114}" presName="parSpace" presStyleCnt="0"/>
      <dgm:spPr/>
    </dgm:pt>
    <dgm:pt modelId="{8E3BC0DB-03EE-F549-8AFE-2FE97DD2A7AB}" type="pres">
      <dgm:prSet presAssocID="{2B564F50-158F-5A43-833F-6AE554480190}" presName="parTxOnly" presStyleLbl="node1" presStyleIdx="2" presStyleCnt="6">
        <dgm:presLayoutVars>
          <dgm:bulletEnabled val="1"/>
        </dgm:presLayoutVars>
      </dgm:prSet>
      <dgm:spPr/>
    </dgm:pt>
    <dgm:pt modelId="{69DC3D5E-18BA-F945-95B7-1E4129C748AF}" type="pres">
      <dgm:prSet presAssocID="{986771FA-672A-1344-A151-467712F135E9}" presName="parSpace" presStyleCnt="0"/>
      <dgm:spPr/>
    </dgm:pt>
    <dgm:pt modelId="{AB820324-15F8-7B4D-BE78-DD0D23631B82}" type="pres">
      <dgm:prSet presAssocID="{ACBB0489-0EEE-1D4F-9C5B-F21696035303}" presName="parTxOnly" presStyleLbl="node1" presStyleIdx="3" presStyleCnt="6">
        <dgm:presLayoutVars>
          <dgm:bulletEnabled val="1"/>
        </dgm:presLayoutVars>
      </dgm:prSet>
      <dgm:spPr/>
    </dgm:pt>
    <dgm:pt modelId="{FA29232C-0763-6147-B1A0-3A22FA9AD956}" type="pres">
      <dgm:prSet presAssocID="{D8C40820-0E28-F84A-B420-A37A29B3366B}" presName="parSpace" presStyleCnt="0"/>
      <dgm:spPr/>
    </dgm:pt>
    <dgm:pt modelId="{E9E3823C-0A06-3442-AE21-D2B959CF0FDD}" type="pres">
      <dgm:prSet presAssocID="{591E23E8-63C3-0448-8438-A443FCA2F666}" presName="parTxOnly" presStyleLbl="node1" presStyleIdx="4" presStyleCnt="6">
        <dgm:presLayoutVars>
          <dgm:bulletEnabled val="1"/>
        </dgm:presLayoutVars>
      </dgm:prSet>
      <dgm:spPr/>
    </dgm:pt>
    <dgm:pt modelId="{D04FE4DC-6B0D-3347-A7B9-42281B74F1E7}" type="pres">
      <dgm:prSet presAssocID="{8C782DA6-2736-9447-A4D1-2FAF73EF1B63}" presName="parSpace" presStyleCnt="0"/>
      <dgm:spPr/>
    </dgm:pt>
    <dgm:pt modelId="{D2271654-1928-F34F-867B-76FC43201D10}" type="pres">
      <dgm:prSet presAssocID="{81A5DA81-71BA-2144-81A6-363C9827F926}" presName="parTxOnly" presStyleLbl="node1" presStyleIdx="5" presStyleCnt="6">
        <dgm:presLayoutVars>
          <dgm:bulletEnabled val="1"/>
        </dgm:presLayoutVars>
      </dgm:prSet>
      <dgm:spPr/>
    </dgm:pt>
  </dgm:ptLst>
  <dgm:cxnLst>
    <dgm:cxn modelId="{7518EB11-90AA-524F-9E04-8F3D511742F7}" type="presOf" srcId="{81A5DA81-71BA-2144-81A6-363C9827F926}" destId="{D2271654-1928-F34F-867B-76FC43201D10}" srcOrd="0" destOrd="0" presId="urn:microsoft.com/office/officeart/2005/8/layout/hChevron3"/>
    <dgm:cxn modelId="{A502E019-843D-624D-ACF1-FB27291C9FE3}" srcId="{DF05E1F0-1146-0A45-81E9-0B13DD86C741}" destId="{ACBB0489-0EEE-1D4F-9C5B-F21696035303}" srcOrd="3" destOrd="0" parTransId="{A5FAEC73-3DAA-B247-85F2-B18F40CE58A8}" sibTransId="{D8C40820-0E28-F84A-B420-A37A29B3366B}"/>
    <dgm:cxn modelId="{5F93A11D-C04E-D74E-95EC-B0B4F918E585}" srcId="{DF05E1F0-1146-0A45-81E9-0B13DD86C741}" destId="{B94E4AAB-05F0-1642-8C71-1DCF305BA96D}" srcOrd="0" destOrd="0" parTransId="{4A8BB968-8460-DD49-9D01-DDEE965AF211}" sibTransId="{ABC3E75C-C87E-E742-A153-96BC818EB12D}"/>
    <dgm:cxn modelId="{B9630022-44EC-6940-93FD-5DED5458CA9B}" srcId="{DF05E1F0-1146-0A45-81E9-0B13DD86C741}" destId="{81A5DA81-71BA-2144-81A6-363C9827F926}" srcOrd="5" destOrd="0" parTransId="{9A0DAC6A-2F6B-E445-A9AB-719BB3B59340}" sibTransId="{4C831E14-204B-E34F-8C63-7A5496C6BFD7}"/>
    <dgm:cxn modelId="{7B7B773B-A3EF-3C4B-B539-EB567AAF1DD2}" type="presOf" srcId="{7062F3AE-2090-2D42-ABD5-8FAE259B5B25}" destId="{91117D85-AA34-3944-BA76-6115B34809AB}" srcOrd="0" destOrd="0" presId="urn:microsoft.com/office/officeart/2005/8/layout/hChevron3"/>
    <dgm:cxn modelId="{D65A9E4B-C372-C14E-9E33-B7206B7702FA}" type="presOf" srcId="{2B564F50-158F-5A43-833F-6AE554480190}" destId="{8E3BC0DB-03EE-F549-8AFE-2FE97DD2A7AB}" srcOrd="0" destOrd="0" presId="urn:microsoft.com/office/officeart/2005/8/layout/hChevron3"/>
    <dgm:cxn modelId="{F9A58A6D-3CF7-AF47-BDF5-366989893F3D}" srcId="{DF05E1F0-1146-0A45-81E9-0B13DD86C741}" destId="{2B564F50-158F-5A43-833F-6AE554480190}" srcOrd="2" destOrd="0" parTransId="{F0F88AEA-8405-984C-A401-2B92DCC0003B}" sibTransId="{986771FA-672A-1344-A151-467712F135E9}"/>
    <dgm:cxn modelId="{F2C90F75-8B29-7A41-89C6-E96CC762C4FD}" type="presOf" srcId="{B94E4AAB-05F0-1642-8C71-1DCF305BA96D}" destId="{9266FFBE-7B69-F64B-B0DD-7B8784AEB2B6}" srcOrd="0" destOrd="0" presId="urn:microsoft.com/office/officeart/2005/8/layout/hChevron3"/>
    <dgm:cxn modelId="{45BDAB84-B584-2F4F-BE19-BF6F787F0728}" type="presOf" srcId="{ACBB0489-0EEE-1D4F-9C5B-F21696035303}" destId="{AB820324-15F8-7B4D-BE78-DD0D23631B82}" srcOrd="0" destOrd="0" presId="urn:microsoft.com/office/officeart/2005/8/layout/hChevron3"/>
    <dgm:cxn modelId="{7BFABE86-FEFF-C449-BDD7-A74FCBCE0D30}" type="presOf" srcId="{591E23E8-63C3-0448-8438-A443FCA2F666}" destId="{E9E3823C-0A06-3442-AE21-D2B959CF0FDD}" srcOrd="0" destOrd="0" presId="urn:microsoft.com/office/officeart/2005/8/layout/hChevron3"/>
    <dgm:cxn modelId="{2DA2A5A6-B60C-2043-BC76-40B2FEB1ADB4}" type="presOf" srcId="{DF05E1F0-1146-0A45-81E9-0B13DD86C741}" destId="{670A96C7-AEC2-A74C-A4D1-9CF3C34E1A5D}" srcOrd="0" destOrd="0" presId="urn:microsoft.com/office/officeart/2005/8/layout/hChevron3"/>
    <dgm:cxn modelId="{7EA59DC7-8DD4-7941-851C-386FBBCF5F27}" srcId="{DF05E1F0-1146-0A45-81E9-0B13DD86C741}" destId="{7062F3AE-2090-2D42-ABD5-8FAE259B5B25}" srcOrd="1" destOrd="0" parTransId="{FF943C24-E96C-6841-B340-94019FE57688}" sibTransId="{DCD3DA7B-4A1B-B140-AE54-E728B53CD114}"/>
    <dgm:cxn modelId="{A04573FF-7BF5-8E44-8F8B-D1536F79B992}" srcId="{DF05E1F0-1146-0A45-81E9-0B13DD86C741}" destId="{591E23E8-63C3-0448-8438-A443FCA2F666}" srcOrd="4" destOrd="0" parTransId="{CBCFE828-A2D8-D640-85CA-4C505FFB203B}" sibTransId="{8C782DA6-2736-9447-A4D1-2FAF73EF1B63}"/>
    <dgm:cxn modelId="{AC70AC70-C234-C544-99A4-9601D89A1632}" type="presParOf" srcId="{670A96C7-AEC2-A74C-A4D1-9CF3C34E1A5D}" destId="{9266FFBE-7B69-F64B-B0DD-7B8784AEB2B6}" srcOrd="0" destOrd="0" presId="urn:microsoft.com/office/officeart/2005/8/layout/hChevron3"/>
    <dgm:cxn modelId="{EC03049B-ABCD-9A45-822E-D42A0EB5E0DE}" type="presParOf" srcId="{670A96C7-AEC2-A74C-A4D1-9CF3C34E1A5D}" destId="{684480F9-77E8-D948-AB86-E06411BBDAC4}" srcOrd="1" destOrd="0" presId="urn:microsoft.com/office/officeart/2005/8/layout/hChevron3"/>
    <dgm:cxn modelId="{7516066D-ED9E-D247-BE52-5EB93AF370DB}" type="presParOf" srcId="{670A96C7-AEC2-A74C-A4D1-9CF3C34E1A5D}" destId="{91117D85-AA34-3944-BA76-6115B34809AB}" srcOrd="2" destOrd="0" presId="urn:microsoft.com/office/officeart/2005/8/layout/hChevron3"/>
    <dgm:cxn modelId="{307FC3CF-D84D-D546-AB8E-68921E66AEC8}" type="presParOf" srcId="{670A96C7-AEC2-A74C-A4D1-9CF3C34E1A5D}" destId="{DDCFB8F8-B1AD-CB47-B872-EF8C73EDF489}" srcOrd="3" destOrd="0" presId="urn:microsoft.com/office/officeart/2005/8/layout/hChevron3"/>
    <dgm:cxn modelId="{66E6C1DE-DBB6-0C4F-9DD4-CE11D56575B2}" type="presParOf" srcId="{670A96C7-AEC2-A74C-A4D1-9CF3C34E1A5D}" destId="{8E3BC0DB-03EE-F549-8AFE-2FE97DD2A7AB}" srcOrd="4" destOrd="0" presId="urn:microsoft.com/office/officeart/2005/8/layout/hChevron3"/>
    <dgm:cxn modelId="{7DD61E60-F173-EE45-9C82-3B28786FAD0F}" type="presParOf" srcId="{670A96C7-AEC2-A74C-A4D1-9CF3C34E1A5D}" destId="{69DC3D5E-18BA-F945-95B7-1E4129C748AF}" srcOrd="5" destOrd="0" presId="urn:microsoft.com/office/officeart/2005/8/layout/hChevron3"/>
    <dgm:cxn modelId="{F4B14C07-7BCD-9545-B04D-87CC9F05FE05}" type="presParOf" srcId="{670A96C7-AEC2-A74C-A4D1-9CF3C34E1A5D}" destId="{AB820324-15F8-7B4D-BE78-DD0D23631B82}" srcOrd="6" destOrd="0" presId="urn:microsoft.com/office/officeart/2005/8/layout/hChevron3"/>
    <dgm:cxn modelId="{939C045E-E3A6-6E41-9104-DC6918AEC5DC}" type="presParOf" srcId="{670A96C7-AEC2-A74C-A4D1-9CF3C34E1A5D}" destId="{FA29232C-0763-6147-B1A0-3A22FA9AD956}" srcOrd="7" destOrd="0" presId="urn:microsoft.com/office/officeart/2005/8/layout/hChevron3"/>
    <dgm:cxn modelId="{3B1781D2-55A0-0F4C-A7D5-0EA11BD89971}" type="presParOf" srcId="{670A96C7-AEC2-A74C-A4D1-9CF3C34E1A5D}" destId="{E9E3823C-0A06-3442-AE21-D2B959CF0FDD}" srcOrd="8" destOrd="0" presId="urn:microsoft.com/office/officeart/2005/8/layout/hChevron3"/>
    <dgm:cxn modelId="{A3598823-A2EB-334C-99DC-721CAF76D0A2}" type="presParOf" srcId="{670A96C7-AEC2-A74C-A4D1-9CF3C34E1A5D}" destId="{D04FE4DC-6B0D-3347-A7B9-42281B74F1E7}" srcOrd="9" destOrd="0" presId="urn:microsoft.com/office/officeart/2005/8/layout/hChevron3"/>
    <dgm:cxn modelId="{DEBBCAD8-423B-674B-93AB-58FF7DAE540C}" type="presParOf" srcId="{670A96C7-AEC2-A74C-A4D1-9CF3C34E1A5D}" destId="{D2271654-1928-F34F-867B-76FC43201D10}"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71E98-B088-2540-96D2-905FA556085B}">
      <dsp:nvSpPr>
        <dsp:cNvPr id="0" name=""/>
        <dsp:cNvSpPr/>
      </dsp:nvSpPr>
      <dsp:spPr>
        <a:xfrm>
          <a:off x="788669" y="0"/>
          <a:ext cx="8938260" cy="2350407"/>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D81BE726-5B14-514F-B7B3-619E7D012EB6}">
      <dsp:nvSpPr>
        <dsp:cNvPr id="0" name=""/>
        <dsp:cNvSpPr/>
      </dsp:nvSpPr>
      <dsp:spPr>
        <a:xfrm>
          <a:off x="4621" y="705122"/>
          <a:ext cx="2020453" cy="940162"/>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Develop functions (includes data gathering)</a:t>
          </a:r>
          <a:endParaRPr lang="en-GB" sz="1700" kern="1200" dirty="0"/>
        </a:p>
      </dsp:txBody>
      <dsp:txXfrm>
        <a:off x="50516" y="751017"/>
        <a:ext cx="1928663" cy="848372"/>
      </dsp:txXfrm>
    </dsp:sp>
    <dsp:sp modelId="{D240A891-7EC0-1F4B-9EBE-88CE0DB31D11}">
      <dsp:nvSpPr>
        <dsp:cNvPr id="0" name=""/>
        <dsp:cNvSpPr/>
      </dsp:nvSpPr>
      <dsp:spPr>
        <a:xfrm>
          <a:off x="2126097" y="705122"/>
          <a:ext cx="2020453" cy="940162"/>
        </a:xfrm>
        <a:prstGeom prst="roundRect">
          <a:avLst/>
        </a:prstGeom>
        <a:gradFill rotWithShape="0">
          <a:gsLst>
            <a:gs pos="0">
              <a:schemeClr val="accent5">
                <a:hueOff val="-1689636"/>
                <a:satOff val="-4355"/>
                <a:lumOff val="-2941"/>
                <a:alphaOff val="0"/>
                <a:lumMod val="110000"/>
                <a:satMod val="105000"/>
                <a:tint val="67000"/>
              </a:schemeClr>
            </a:gs>
            <a:gs pos="50000">
              <a:schemeClr val="accent5">
                <a:hueOff val="-1689636"/>
                <a:satOff val="-4355"/>
                <a:lumOff val="-2941"/>
                <a:alphaOff val="0"/>
                <a:lumMod val="105000"/>
                <a:satMod val="103000"/>
                <a:tint val="73000"/>
              </a:schemeClr>
            </a:gs>
            <a:gs pos="100000">
              <a:schemeClr val="accent5">
                <a:hueOff val="-1689636"/>
                <a:satOff val="-4355"/>
                <a:lumOff val="-294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Create Package Structure</a:t>
          </a:r>
        </a:p>
      </dsp:txBody>
      <dsp:txXfrm>
        <a:off x="2171992" y="751017"/>
        <a:ext cx="1928663" cy="848372"/>
      </dsp:txXfrm>
    </dsp:sp>
    <dsp:sp modelId="{E99BFF6D-F606-5D47-A44B-E4E3A8073D60}">
      <dsp:nvSpPr>
        <dsp:cNvPr id="0" name=""/>
        <dsp:cNvSpPr/>
      </dsp:nvSpPr>
      <dsp:spPr>
        <a:xfrm>
          <a:off x="4247573" y="705122"/>
          <a:ext cx="2020453" cy="940162"/>
        </a:xfrm>
        <a:prstGeom prst="roundRect">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Documentation</a:t>
          </a:r>
        </a:p>
      </dsp:txBody>
      <dsp:txXfrm>
        <a:off x="4293468" y="751017"/>
        <a:ext cx="1928663" cy="848372"/>
      </dsp:txXfrm>
    </dsp:sp>
    <dsp:sp modelId="{42FFF8D6-CDCA-A14D-A951-016C168E4B3D}">
      <dsp:nvSpPr>
        <dsp:cNvPr id="0" name=""/>
        <dsp:cNvSpPr/>
      </dsp:nvSpPr>
      <dsp:spPr>
        <a:xfrm>
          <a:off x="6369049" y="705122"/>
          <a:ext cx="2020453" cy="940162"/>
        </a:xfrm>
        <a:prstGeom prst="roundRect">
          <a:avLst/>
        </a:prstGeom>
        <a:gradFill rotWithShape="0">
          <a:gsLst>
            <a:gs pos="0">
              <a:schemeClr val="accent5">
                <a:hueOff val="-5068907"/>
                <a:satOff val="-13064"/>
                <a:lumOff val="-8824"/>
                <a:alphaOff val="0"/>
                <a:lumMod val="110000"/>
                <a:satMod val="105000"/>
                <a:tint val="67000"/>
              </a:schemeClr>
            </a:gs>
            <a:gs pos="50000">
              <a:schemeClr val="accent5">
                <a:hueOff val="-5068907"/>
                <a:satOff val="-13064"/>
                <a:lumOff val="-8824"/>
                <a:alphaOff val="0"/>
                <a:lumMod val="105000"/>
                <a:satMod val="103000"/>
                <a:tint val="73000"/>
              </a:schemeClr>
            </a:gs>
            <a:gs pos="100000">
              <a:schemeClr val="accent5">
                <a:hueOff val="-5068907"/>
                <a:satOff val="-13064"/>
                <a:lumOff val="-882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Testing</a:t>
          </a:r>
        </a:p>
      </dsp:txBody>
      <dsp:txXfrm>
        <a:off x="6414944" y="751017"/>
        <a:ext cx="1928663" cy="848372"/>
      </dsp:txXfrm>
    </dsp:sp>
    <dsp:sp modelId="{B76579D6-84F2-1345-8EBE-4005531FB6B3}">
      <dsp:nvSpPr>
        <dsp:cNvPr id="0" name=""/>
        <dsp:cNvSpPr/>
      </dsp:nvSpPr>
      <dsp:spPr>
        <a:xfrm>
          <a:off x="8490525" y="705122"/>
          <a:ext cx="2020453" cy="940162"/>
        </a:xfrm>
        <a:prstGeom prst="round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Sharing</a:t>
          </a:r>
        </a:p>
      </dsp:txBody>
      <dsp:txXfrm>
        <a:off x="8536420" y="751017"/>
        <a:ext cx="1928663" cy="848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6FFBE-7B69-F64B-B0DD-7B8784AEB2B6}">
      <dsp:nvSpPr>
        <dsp:cNvPr id="0" name=""/>
        <dsp:cNvSpPr/>
      </dsp:nvSpPr>
      <dsp:spPr>
        <a:xfrm>
          <a:off x="1422" y="322843"/>
          <a:ext cx="2330254" cy="932101"/>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GB" sz="1600" kern="1200" dirty="0"/>
            <a:t> 1. Simulating Routes</a:t>
          </a:r>
        </a:p>
      </dsp:txBody>
      <dsp:txXfrm>
        <a:off x="1422" y="322843"/>
        <a:ext cx="2097229" cy="932101"/>
      </dsp:txXfrm>
    </dsp:sp>
    <dsp:sp modelId="{91117D85-AA34-3944-BA76-6115B34809AB}">
      <dsp:nvSpPr>
        <dsp:cNvPr id="0" name=""/>
        <dsp:cNvSpPr/>
      </dsp:nvSpPr>
      <dsp:spPr>
        <a:xfrm>
          <a:off x="1865626" y="322843"/>
          <a:ext cx="2330254" cy="932101"/>
        </a:xfrm>
        <a:prstGeom prst="chevron">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GB" sz="1600" kern="1200" dirty="0"/>
            <a:t> 2. Validating Routes</a:t>
          </a:r>
        </a:p>
      </dsp:txBody>
      <dsp:txXfrm>
        <a:off x="2331677" y="322843"/>
        <a:ext cx="1398153" cy="932101"/>
      </dsp:txXfrm>
    </dsp:sp>
    <dsp:sp modelId="{8E3BC0DB-03EE-F549-8AFE-2FE97DD2A7AB}">
      <dsp:nvSpPr>
        <dsp:cNvPr id="0" name=""/>
        <dsp:cNvSpPr/>
      </dsp:nvSpPr>
      <dsp:spPr>
        <a:xfrm>
          <a:off x="3729829" y="322843"/>
          <a:ext cx="2330254" cy="932101"/>
        </a:xfrm>
        <a:prstGeom prst="chevron">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GB" sz="1600" kern="1200" dirty="0"/>
            <a:t> 3. Calculating Exposure</a:t>
          </a:r>
        </a:p>
      </dsp:txBody>
      <dsp:txXfrm>
        <a:off x="4195880" y="322843"/>
        <a:ext cx="1398153" cy="932101"/>
      </dsp:txXfrm>
    </dsp:sp>
    <dsp:sp modelId="{AB820324-15F8-7B4D-BE78-DD0D23631B82}">
      <dsp:nvSpPr>
        <dsp:cNvPr id="0" name=""/>
        <dsp:cNvSpPr/>
      </dsp:nvSpPr>
      <dsp:spPr>
        <a:xfrm>
          <a:off x="5594033" y="322843"/>
          <a:ext cx="2330254" cy="932101"/>
        </a:xfrm>
        <a:prstGeom prst="chevron">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GB" sz="1600" kern="1200" dirty="0"/>
            <a:t> 4. Road Safety Risk</a:t>
          </a:r>
        </a:p>
      </dsp:txBody>
      <dsp:txXfrm>
        <a:off x="6060084" y="322843"/>
        <a:ext cx="1398153" cy="932101"/>
      </dsp:txXfrm>
    </dsp:sp>
    <dsp:sp modelId="{E9E3823C-0A06-3442-AE21-D2B959CF0FDD}">
      <dsp:nvSpPr>
        <dsp:cNvPr id="0" name=""/>
        <dsp:cNvSpPr/>
      </dsp:nvSpPr>
      <dsp:spPr>
        <a:xfrm>
          <a:off x="7458237" y="322843"/>
          <a:ext cx="2330254" cy="932101"/>
        </a:xfrm>
        <a:prstGeom prst="chevron">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GB" sz="1600" kern="1200" dirty="0"/>
            <a:t> 5. Route Riskiness</a:t>
          </a:r>
        </a:p>
      </dsp:txBody>
      <dsp:txXfrm>
        <a:off x="7924288" y="322843"/>
        <a:ext cx="1398153" cy="932101"/>
      </dsp:txXfrm>
    </dsp:sp>
    <dsp:sp modelId="{D2271654-1928-F34F-867B-76FC43201D10}">
      <dsp:nvSpPr>
        <dsp:cNvPr id="0" name=""/>
        <dsp:cNvSpPr/>
      </dsp:nvSpPr>
      <dsp:spPr>
        <a:xfrm>
          <a:off x="9322440" y="322843"/>
          <a:ext cx="2330254" cy="932101"/>
        </a:xfrm>
        <a:prstGeom prst="chevron">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GB" sz="1600" kern="1200" dirty="0"/>
            <a:t> 6. Spatial Autocorrelation</a:t>
          </a:r>
        </a:p>
      </dsp:txBody>
      <dsp:txXfrm>
        <a:off x="9788491" y="322843"/>
        <a:ext cx="1398153" cy="93210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B90D47-EB73-D040-9D20-03218A629ED1}" type="datetimeFigureOut">
              <a:rPr lang="en-US" smtClean="0"/>
              <a:t>7/21/22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4289C-26A9-5C4B-B321-D856E53852CC}" type="slidenum">
              <a:rPr lang="en-US" smtClean="0"/>
              <a:t>‹#›</a:t>
            </a:fld>
            <a:endParaRPr lang="en-US"/>
          </a:p>
        </p:txBody>
      </p:sp>
    </p:spTree>
    <p:extLst>
      <p:ext uri="{BB962C8B-B14F-4D97-AF65-F5344CB8AC3E}">
        <p14:creationId xmlns:p14="http://schemas.microsoft.com/office/powerpoint/2010/main" val="4132529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Tena koutou</a:t>
            </a:r>
          </a:p>
          <a:p>
            <a:r>
              <a:rPr lang="en-NZ" sz="1200" kern="1200" dirty="0">
                <a:solidFill>
                  <a:schemeClr val="tx1"/>
                </a:solidFill>
                <a:effectLst/>
                <a:latin typeface="+mn-lt"/>
                <a:ea typeface="+mn-ea"/>
                <a:cs typeface="+mn-cs"/>
              </a:rPr>
              <a:t>I hope everyone had a lovely weekend.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Our research is about ‘Safety risk methodology and metrics with open-source tools and open data’</a:t>
            </a:r>
          </a:p>
          <a:p>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514289C-26A9-5C4B-B321-D856E53852CC}" type="slidenum">
              <a:rPr lang="en-US" smtClean="0"/>
              <a:t>1</a:t>
            </a:fld>
            <a:endParaRPr lang="en-US"/>
          </a:p>
        </p:txBody>
      </p:sp>
    </p:spTree>
    <p:extLst>
      <p:ext uri="{BB962C8B-B14F-4D97-AF65-F5344CB8AC3E}">
        <p14:creationId xmlns:p14="http://schemas.microsoft.com/office/powerpoint/2010/main" val="1448273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The road safety risk is a common road safety measure. It is the probability of a traffic accident occurring.</a:t>
            </a:r>
          </a:p>
          <a:p>
            <a:r>
              <a:rPr lang="en-NZ" sz="1200" kern="1200" dirty="0">
                <a:solidFill>
                  <a:schemeClr val="tx1"/>
                </a:solidFill>
                <a:effectLst/>
                <a:latin typeface="+mn-lt"/>
                <a:ea typeface="+mn-ea"/>
                <a:cs typeface="+mn-cs"/>
              </a:rPr>
              <a:t>Given the crash data from Waka Kotahi New Zealand Transport Agency and the exposure data from the simulated routes we were able to calculate the road safety risk for each statistical area 2 or suburb in Auckland which is defined as the total injury crashes divided by the total exposure per area.</a:t>
            </a:r>
          </a:p>
        </p:txBody>
      </p:sp>
      <p:sp>
        <p:nvSpPr>
          <p:cNvPr id="4" name="Slide Number Placeholder 3"/>
          <p:cNvSpPr>
            <a:spLocks noGrp="1"/>
          </p:cNvSpPr>
          <p:nvPr>
            <p:ph type="sldNum" sz="quarter" idx="5"/>
          </p:nvPr>
        </p:nvSpPr>
        <p:spPr/>
        <p:txBody>
          <a:bodyPr/>
          <a:lstStyle/>
          <a:p>
            <a:fld id="{9514289C-26A9-5C4B-B321-D856E53852CC}" type="slidenum">
              <a:rPr lang="en-US" smtClean="0"/>
              <a:t>10</a:t>
            </a:fld>
            <a:endParaRPr lang="en-US"/>
          </a:p>
        </p:txBody>
      </p:sp>
    </p:spTree>
    <p:extLst>
      <p:ext uri="{BB962C8B-B14F-4D97-AF65-F5344CB8AC3E}">
        <p14:creationId xmlns:p14="http://schemas.microsoft.com/office/powerpoint/2010/main" val="3093185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This plot visually represents the road safety risk for each statistical area 2 or suburbs in Auckland.</a:t>
            </a:r>
          </a:p>
          <a:p>
            <a:r>
              <a:rPr lang="en-NZ" sz="1200" kern="1200" dirty="0">
                <a:solidFill>
                  <a:schemeClr val="tx1"/>
                </a:solidFill>
                <a:effectLst/>
                <a:latin typeface="+mn-lt"/>
                <a:ea typeface="+mn-ea"/>
                <a:cs typeface="+mn-cs"/>
              </a:rPr>
              <a:t>Thus, areas where there is less traffic volume, but a high count of traffic accidents tend to be riskier ( represented by the green and yellow polygons) compared to areas where there is high traffic volume and comparable traffic accidents.</a:t>
            </a:r>
          </a:p>
          <a:p>
            <a:endParaRPr lang="en-US" dirty="0"/>
          </a:p>
        </p:txBody>
      </p:sp>
      <p:sp>
        <p:nvSpPr>
          <p:cNvPr id="4" name="Slide Number Placeholder 3"/>
          <p:cNvSpPr>
            <a:spLocks noGrp="1"/>
          </p:cNvSpPr>
          <p:nvPr>
            <p:ph type="sldNum" sz="quarter" idx="5"/>
          </p:nvPr>
        </p:nvSpPr>
        <p:spPr/>
        <p:txBody>
          <a:bodyPr/>
          <a:lstStyle/>
          <a:p>
            <a:fld id="{9514289C-26A9-5C4B-B321-D856E53852CC}" type="slidenum">
              <a:rPr lang="en-US" smtClean="0"/>
              <a:t>11</a:t>
            </a:fld>
            <a:endParaRPr lang="en-US"/>
          </a:p>
        </p:txBody>
      </p:sp>
    </p:spTree>
    <p:extLst>
      <p:ext uri="{BB962C8B-B14F-4D97-AF65-F5344CB8AC3E}">
        <p14:creationId xmlns:p14="http://schemas.microsoft.com/office/powerpoint/2010/main" val="2764109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We also wanted to quantify the riskiness of the journey. Route riskiness is calculated by identifying the total number of crashes, both injury and non-injury, in close proximity to each unique simulated route. This study assumes that crashes within 5 meters of the route exposes the commuter to road safety risks.</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plot on the right shows a group of commuters travelling from its usual residence in Pukekohe Central to its workplace in Shortland Street, Auckland Central. The 9 drivers taking this route travelled approximately 54 Km and mostly drove on the southern motorway. They have encountered 431 crashes located within 5 meters radius from the route in 2018. These crashes includes both non-injury and injury crashes. </a:t>
            </a:r>
          </a:p>
          <a:p>
            <a:endParaRPr lang="en-US" dirty="0"/>
          </a:p>
        </p:txBody>
      </p:sp>
      <p:sp>
        <p:nvSpPr>
          <p:cNvPr id="4" name="Slide Number Placeholder 3"/>
          <p:cNvSpPr>
            <a:spLocks noGrp="1"/>
          </p:cNvSpPr>
          <p:nvPr>
            <p:ph type="sldNum" sz="quarter" idx="5"/>
          </p:nvPr>
        </p:nvSpPr>
        <p:spPr/>
        <p:txBody>
          <a:bodyPr/>
          <a:lstStyle/>
          <a:p>
            <a:fld id="{9514289C-26A9-5C4B-B321-D856E53852CC}" type="slidenum">
              <a:rPr lang="en-US" smtClean="0"/>
              <a:t>12</a:t>
            </a:fld>
            <a:endParaRPr lang="en-US"/>
          </a:p>
        </p:txBody>
      </p:sp>
    </p:spTree>
    <p:extLst>
      <p:ext uri="{BB962C8B-B14F-4D97-AF65-F5344CB8AC3E}">
        <p14:creationId xmlns:p14="http://schemas.microsoft.com/office/powerpoint/2010/main" val="3428227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The plot here represents the relationship between the total crashes encountered by a given route, and the distance travelled. </a:t>
            </a:r>
          </a:p>
          <a:p>
            <a:r>
              <a:rPr lang="en-NZ" sz="1200" kern="1200" dirty="0">
                <a:solidFill>
                  <a:schemeClr val="tx1"/>
                </a:solidFill>
                <a:effectLst/>
                <a:latin typeface="+mn-lt"/>
                <a:ea typeface="+mn-ea"/>
                <a:cs typeface="+mn-cs"/>
              </a:rPr>
              <a:t>This represents a linearly increasing relationship between the total crashes, and the total distance travelled, as indicated by the red line.</a:t>
            </a:r>
          </a:p>
          <a:p>
            <a:r>
              <a:rPr lang="en-NZ" sz="1200" kern="1200" dirty="0">
                <a:solidFill>
                  <a:schemeClr val="tx1"/>
                </a:solidFill>
                <a:effectLst/>
                <a:latin typeface="+mn-lt"/>
                <a:ea typeface="+mn-ea"/>
                <a:cs typeface="+mn-cs"/>
              </a:rPr>
              <a:t>However, we can’t discount the fact there are crashes that occurred over short distances and this is most probably because of the ‘close to home’ effect as cited by study conducted by Burdett and his colleagues</a:t>
            </a:r>
          </a:p>
        </p:txBody>
      </p:sp>
      <p:sp>
        <p:nvSpPr>
          <p:cNvPr id="4" name="Slide Number Placeholder 3"/>
          <p:cNvSpPr>
            <a:spLocks noGrp="1"/>
          </p:cNvSpPr>
          <p:nvPr>
            <p:ph type="sldNum" sz="quarter" idx="5"/>
          </p:nvPr>
        </p:nvSpPr>
        <p:spPr/>
        <p:txBody>
          <a:bodyPr/>
          <a:lstStyle/>
          <a:p>
            <a:fld id="{9514289C-26A9-5C4B-B321-D856E53852CC}" type="slidenum">
              <a:rPr lang="en-US" smtClean="0"/>
              <a:t>13</a:t>
            </a:fld>
            <a:endParaRPr lang="en-US"/>
          </a:p>
        </p:txBody>
      </p:sp>
    </p:spTree>
    <p:extLst>
      <p:ext uri="{BB962C8B-B14F-4D97-AF65-F5344CB8AC3E}">
        <p14:creationId xmlns:p14="http://schemas.microsoft.com/office/powerpoint/2010/main" val="424836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Spatial Autocorrelation is a concept used to describe the spatial variance in exploratory spatial data analysis [20]. Similar to correlation, positive autocorrelation refers to similar spatial units, while negative autocorrelation refers to less similar spatial units for a given variable.</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Spatial autocorrelation has two methods global and local spatial autocorrelation. The global spatial autocorrelation refers to a global variance in the dataset and specifies the degree of clustering between neighbouring spatial units.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variable used in this study is the route riskiness relative to the commuter’s usual residence, which is the statistical area 2</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Moran’s statistics were used to determine that there is global spatial clustering.</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Local Spatial Autocorrelation or LISA was then used to determine the local cluster, such as hot spots and cold spots, by identifying whether neighbouring spatial units have similar high or low values of the variable of interest</a:t>
            </a:r>
          </a:p>
          <a:p>
            <a:endParaRPr lang="en-US" dirty="0"/>
          </a:p>
        </p:txBody>
      </p:sp>
      <p:sp>
        <p:nvSpPr>
          <p:cNvPr id="4" name="Slide Number Placeholder 3"/>
          <p:cNvSpPr>
            <a:spLocks noGrp="1"/>
          </p:cNvSpPr>
          <p:nvPr>
            <p:ph type="sldNum" sz="quarter" idx="5"/>
          </p:nvPr>
        </p:nvSpPr>
        <p:spPr/>
        <p:txBody>
          <a:bodyPr/>
          <a:lstStyle/>
          <a:p>
            <a:fld id="{9514289C-26A9-5C4B-B321-D856E53852CC}" type="slidenum">
              <a:rPr lang="en-US" smtClean="0"/>
              <a:t>14</a:t>
            </a:fld>
            <a:endParaRPr lang="en-US"/>
          </a:p>
        </p:txBody>
      </p:sp>
    </p:spTree>
    <p:extLst>
      <p:ext uri="{BB962C8B-B14F-4D97-AF65-F5344CB8AC3E}">
        <p14:creationId xmlns:p14="http://schemas.microsoft.com/office/powerpoint/2010/main" val="437499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We have identified the existence of global spatial clustering with 0.62 as the Moran’s I statistics in this research.</a:t>
            </a:r>
            <a:br>
              <a:rPr lang="en-NZ" sz="1200" kern="1200" dirty="0">
                <a:solidFill>
                  <a:schemeClr val="tx1"/>
                </a:solidFill>
                <a:effectLst/>
                <a:latin typeface="+mn-lt"/>
                <a:ea typeface="+mn-ea"/>
                <a:cs typeface="+mn-cs"/>
              </a:rPr>
            </a:b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plot here represents local spatial autocorrelation. The bold red colours indicate neighbours clustered together who have encountered significant riskier routes and are surrounded by substantial riskier routes. These clusters are primarily located in the South of Auckland, where driving on motorways is more likely, and the distance travelled is longer. There are also solid red clusters in the West Auckland and Titirangi areas. The dark blue regions indicate route risk is low from the driver’s SA2 usual residence, surrounded by regions with lower route risk spread across Auckland. </a:t>
            </a:r>
            <a:br>
              <a:rPr lang="en-NZ" sz="1200" kern="1200" dirty="0">
                <a:solidFill>
                  <a:schemeClr val="tx1"/>
                </a:solidFill>
                <a:effectLst/>
                <a:latin typeface="+mn-lt"/>
                <a:ea typeface="+mn-ea"/>
                <a:cs typeface="+mn-cs"/>
              </a:rPr>
            </a:b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In addition, Low-High and High-Low areas where high and low-risk regions are next to each other are also spread across Auckland.</a:t>
            </a:r>
          </a:p>
          <a:p>
            <a:endParaRPr lang="en-US" dirty="0"/>
          </a:p>
        </p:txBody>
      </p:sp>
      <p:sp>
        <p:nvSpPr>
          <p:cNvPr id="4" name="Slide Number Placeholder 3"/>
          <p:cNvSpPr>
            <a:spLocks noGrp="1"/>
          </p:cNvSpPr>
          <p:nvPr>
            <p:ph type="sldNum" sz="quarter" idx="5"/>
          </p:nvPr>
        </p:nvSpPr>
        <p:spPr/>
        <p:txBody>
          <a:bodyPr/>
          <a:lstStyle/>
          <a:p>
            <a:fld id="{9514289C-26A9-5C4B-B321-D856E53852CC}" type="slidenum">
              <a:rPr lang="en-US" smtClean="0"/>
              <a:t>15</a:t>
            </a:fld>
            <a:endParaRPr lang="en-US"/>
          </a:p>
        </p:txBody>
      </p:sp>
    </p:spTree>
    <p:extLst>
      <p:ext uri="{BB962C8B-B14F-4D97-AF65-F5344CB8AC3E}">
        <p14:creationId xmlns:p14="http://schemas.microsoft.com/office/powerpoint/2010/main" val="3266201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Journey to work data is aggregated which has an impact on the quality of route simulation.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Granular data would be useful to improve route simulation. </a:t>
            </a:r>
            <a:br>
              <a:rPr lang="en-NZ" sz="1200" kern="1200" dirty="0">
                <a:solidFill>
                  <a:schemeClr val="tx1"/>
                </a:solidFill>
                <a:effectLst/>
                <a:latin typeface="+mn-lt"/>
                <a:ea typeface="+mn-ea"/>
                <a:cs typeface="+mn-cs"/>
              </a:rPr>
            </a:b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It would also be worthwhile to include speed and dissect the road into different parts, for example, road junctions, motorways, and suburban roads, to understand its relationship with traffic accidents throughout New Zealand.</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Extending the research to multi-modal commutes such as walking or cycling from home to work would be beneficial in analysing road safety risk.</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These are some future work to evolve this research. </a:t>
            </a:r>
          </a:p>
          <a:p>
            <a:endParaRPr lang="en-US" dirty="0"/>
          </a:p>
        </p:txBody>
      </p:sp>
      <p:sp>
        <p:nvSpPr>
          <p:cNvPr id="4" name="Slide Number Placeholder 3"/>
          <p:cNvSpPr>
            <a:spLocks noGrp="1"/>
          </p:cNvSpPr>
          <p:nvPr>
            <p:ph type="sldNum" sz="quarter" idx="5"/>
          </p:nvPr>
        </p:nvSpPr>
        <p:spPr/>
        <p:txBody>
          <a:bodyPr/>
          <a:lstStyle/>
          <a:p>
            <a:fld id="{9514289C-26A9-5C4B-B321-D856E53852CC}" type="slidenum">
              <a:rPr lang="en-US" smtClean="0"/>
              <a:t>16</a:t>
            </a:fld>
            <a:endParaRPr lang="en-US"/>
          </a:p>
        </p:txBody>
      </p:sp>
    </p:spTree>
    <p:extLst>
      <p:ext uri="{BB962C8B-B14F-4D97-AF65-F5344CB8AC3E}">
        <p14:creationId xmlns:p14="http://schemas.microsoft.com/office/powerpoint/2010/main" val="374677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1" kern="1200" dirty="0">
                <a:solidFill>
                  <a:schemeClr val="tx1"/>
                </a:solidFill>
                <a:effectLst/>
                <a:highlight>
                  <a:srgbClr val="FFFF00"/>
                </a:highlight>
                <a:latin typeface="+mn-lt"/>
                <a:ea typeface="+mn-ea"/>
                <a:cs typeface="+mn-cs"/>
              </a:rPr>
              <a:t>Thank you for your time today and I hope that this research has provide some encouragement in involving road safety through spatial data analysis. Please feel free to reach out to me</a:t>
            </a:r>
            <a:endParaRPr lang="en-NZ" sz="1200" kern="1200" dirty="0">
              <a:solidFill>
                <a:schemeClr val="tx1"/>
              </a:solidFill>
              <a:effectLst/>
              <a:highlight>
                <a:srgbClr val="FFFF00"/>
              </a:highlight>
              <a:latin typeface="+mn-lt"/>
              <a:ea typeface="+mn-ea"/>
              <a:cs typeface="+mn-cs"/>
            </a:endParaRPr>
          </a:p>
        </p:txBody>
      </p:sp>
      <p:sp>
        <p:nvSpPr>
          <p:cNvPr id="4" name="Slide Number Placeholder 3"/>
          <p:cNvSpPr>
            <a:spLocks noGrp="1"/>
          </p:cNvSpPr>
          <p:nvPr>
            <p:ph type="sldNum" sz="quarter" idx="5"/>
          </p:nvPr>
        </p:nvSpPr>
        <p:spPr/>
        <p:txBody>
          <a:bodyPr/>
          <a:lstStyle/>
          <a:p>
            <a:fld id="{9514289C-26A9-5C4B-B321-D856E53852CC}" type="slidenum">
              <a:rPr lang="en-US" smtClean="0"/>
              <a:t>17</a:t>
            </a:fld>
            <a:endParaRPr lang="en-US"/>
          </a:p>
        </p:txBody>
      </p:sp>
    </p:spTree>
    <p:extLst>
      <p:ext uri="{BB962C8B-B14F-4D97-AF65-F5344CB8AC3E}">
        <p14:creationId xmlns:p14="http://schemas.microsoft.com/office/powerpoint/2010/main" val="886237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According to the World Health Organisation (WHO), the global death toll from traffic accidents is 1.35 million annually, causing social and financial implications [2]. In New Zealand, at least one person dies, and seven others sustain serious injuries from traffic accidents every day [1].  Data and analytics are essential in understanding road crashes. It can enable an in-depth understanding of potential factors contributing to the problem and ultimately support prevention measures such as developing and implementing policies and changes to road systems that mitigate road safety risks [3].</a:t>
            </a:r>
            <a:br>
              <a:rPr lang="en-NZ" sz="1200" kern="1200" dirty="0">
                <a:solidFill>
                  <a:schemeClr val="tx1"/>
                </a:solidFill>
                <a:effectLst/>
                <a:latin typeface="+mn-lt"/>
                <a:ea typeface="+mn-ea"/>
                <a:cs typeface="+mn-cs"/>
              </a:rPr>
            </a:b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ministry of transport commissioned this research to analyse road safety.</a:t>
            </a:r>
            <a:br>
              <a:rPr lang="en-NZ" sz="1200" kern="1200" dirty="0">
                <a:solidFill>
                  <a:schemeClr val="tx1"/>
                </a:solidFill>
                <a:effectLst/>
                <a:latin typeface="+mn-lt"/>
                <a:ea typeface="+mn-ea"/>
                <a:cs typeface="+mn-cs"/>
              </a:rPr>
            </a:b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 It was inspired by a similar research conducted in the UK by researchers at the University of Leeds to analyse the road safety of active commuters.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In this research, we are trying to analyse road safety for commuters driving from their usual residence to their workplace in Auckland, New Zealand by leveraging open-source data from Statistics New Zealand and Waka Kotahi New Zealand transport agency. We then bundle the data and functions for spatial data analysis in an R package with the intent to share, iterate and evolve the research over time. </a:t>
            </a:r>
          </a:p>
          <a:p>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514289C-26A9-5C4B-B321-D856E53852CC}" type="slidenum">
              <a:rPr lang="en-US" smtClean="0"/>
              <a:t>2</a:t>
            </a:fld>
            <a:endParaRPr lang="en-US"/>
          </a:p>
        </p:txBody>
      </p:sp>
    </p:spTree>
    <p:extLst>
      <p:ext uri="{BB962C8B-B14F-4D97-AF65-F5344CB8AC3E}">
        <p14:creationId xmlns:p14="http://schemas.microsoft.com/office/powerpoint/2010/main" val="872199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R is the programming language used in this research. In R, </a:t>
            </a:r>
            <a:r>
              <a:rPr lang="en-NZ" sz="1200" b="1" kern="1200" dirty="0">
                <a:solidFill>
                  <a:schemeClr val="tx1"/>
                </a:solidFill>
                <a:effectLst/>
                <a:latin typeface="+mn-lt"/>
                <a:ea typeface="+mn-ea"/>
                <a:cs typeface="+mn-cs"/>
              </a:rPr>
              <a:t> </a:t>
            </a:r>
            <a:r>
              <a:rPr lang="en-NZ" sz="1200" kern="1200" dirty="0">
                <a:solidFill>
                  <a:schemeClr val="tx1"/>
                </a:solidFill>
                <a:effectLst/>
                <a:latin typeface="+mn-lt"/>
                <a:ea typeface="+mn-ea"/>
                <a:cs typeface="+mn-cs"/>
              </a:rPr>
              <a:t>packages are valuable tools for sharing work with others by bundling code, data, documentation, and tests.</a:t>
            </a:r>
          </a:p>
          <a:p>
            <a:endParaRPr lang="en-NZ" sz="1200" kern="1200" dirty="0">
              <a:solidFill>
                <a:schemeClr val="tx1"/>
              </a:solidFill>
              <a:effectLst/>
              <a:latin typeface="+mn-lt"/>
              <a:ea typeface="+mn-ea"/>
              <a:cs typeface="+mn-cs"/>
            </a:endParaRPr>
          </a:p>
          <a:p>
            <a:r>
              <a:rPr lang="en-NZ" sz="1200" i="1" kern="1200" dirty="0">
                <a:solidFill>
                  <a:schemeClr val="tx1"/>
                </a:solidFill>
                <a:effectLst/>
                <a:latin typeface="+mn-lt"/>
                <a:ea typeface="+mn-ea"/>
                <a:cs typeface="+mn-cs"/>
              </a:rPr>
              <a:t>The workflow of developing an R package involves</a:t>
            </a:r>
            <a:endParaRPr lang="en-NZ" sz="1200" kern="1200" dirty="0">
              <a:solidFill>
                <a:schemeClr val="tx1"/>
              </a:solidFill>
              <a:effectLst/>
              <a:latin typeface="+mn-lt"/>
              <a:ea typeface="+mn-ea"/>
              <a:cs typeface="+mn-cs"/>
            </a:endParaRP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1. Firstly, Developing functions</a:t>
            </a:r>
          </a:p>
          <a:p>
            <a:r>
              <a:rPr lang="en-NZ" sz="1200" kern="1200" dirty="0">
                <a:solidFill>
                  <a:schemeClr val="tx1"/>
                </a:solidFill>
                <a:effectLst/>
                <a:latin typeface="+mn-lt"/>
                <a:ea typeface="+mn-ea"/>
                <a:cs typeface="+mn-cs"/>
              </a:rPr>
              <a:t>-A function is a set of statements organized together to perform a specific task. </a:t>
            </a:r>
          </a:p>
          <a:p>
            <a:r>
              <a:rPr lang="en-NZ" sz="1200" kern="1200" dirty="0">
                <a:solidFill>
                  <a:schemeClr val="tx1"/>
                </a:solidFill>
                <a:effectLst/>
                <a:latin typeface="+mn-lt"/>
                <a:ea typeface="+mn-ea"/>
                <a:cs typeface="+mn-cs"/>
              </a:rPr>
              <a:t>-the methodology and data in this research are turned into functions. </a:t>
            </a:r>
          </a:p>
          <a:p>
            <a:r>
              <a:rPr lang="en-NZ" sz="1200" kern="1200" dirty="0">
                <a:solidFill>
                  <a:schemeClr val="tx1"/>
                </a:solidFill>
                <a:effectLst/>
                <a:latin typeface="+mn-lt"/>
                <a:ea typeface="+mn-ea"/>
                <a:cs typeface="+mn-cs"/>
              </a:rPr>
              <a:t>-in this step, a lot of code modification and code tests are involved to ensure that the functions developed is fit for purpose and robust</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2. Creating a package structure</a:t>
            </a:r>
          </a:p>
          <a:p>
            <a:r>
              <a:rPr lang="en-NZ" sz="1200" kern="1200" dirty="0">
                <a:solidFill>
                  <a:schemeClr val="tx1"/>
                </a:solidFill>
                <a:effectLst/>
                <a:latin typeface="+mn-lt"/>
                <a:ea typeface="+mn-ea"/>
                <a:cs typeface="+mn-cs"/>
              </a:rPr>
              <a:t>The next step is creating the basic structure of the package which will help you navigate the requirements to develop an R package such as the documentation and tests that  are needed</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3. Documentation</a:t>
            </a:r>
          </a:p>
          <a:p>
            <a:r>
              <a:rPr lang="en-NZ" sz="1200" kern="1200" dirty="0">
                <a:solidFill>
                  <a:schemeClr val="tx1"/>
                </a:solidFill>
                <a:effectLst/>
                <a:latin typeface="+mn-lt"/>
                <a:ea typeface="+mn-ea"/>
                <a:cs typeface="+mn-cs"/>
              </a:rPr>
              <a:t>Thirdly, Documentation is one of the most important aspects of a good package. It will help users how to use the package and it is also useful for you and for other developers who wanted to extend the package</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4. Testing</a:t>
            </a:r>
          </a:p>
          <a:p>
            <a:r>
              <a:rPr lang="en-NZ" sz="1200" kern="1200" dirty="0">
                <a:solidFill>
                  <a:schemeClr val="tx1"/>
                </a:solidFill>
                <a:effectLst/>
                <a:latin typeface="+mn-lt"/>
                <a:ea typeface="+mn-ea"/>
                <a:cs typeface="+mn-cs"/>
              </a:rPr>
              <a:t>Testing is a vital part of package development. It ensures that the code does what it intends to do.</a:t>
            </a:r>
            <a:br>
              <a:rPr lang="en-NZ" sz="1200" kern="1200" dirty="0">
                <a:solidFill>
                  <a:schemeClr val="tx1"/>
                </a:solidFill>
                <a:effectLst/>
                <a:latin typeface="+mn-lt"/>
                <a:ea typeface="+mn-ea"/>
                <a:cs typeface="+mn-cs"/>
              </a:rPr>
            </a:b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5. Lastly, Sharing your R package</a:t>
            </a:r>
          </a:p>
          <a:p>
            <a:r>
              <a:rPr lang="en-NZ" sz="1200" kern="1200" dirty="0">
                <a:solidFill>
                  <a:schemeClr val="tx1"/>
                </a:solidFill>
                <a:effectLst/>
                <a:latin typeface="+mn-lt"/>
                <a:ea typeface="+mn-ea"/>
                <a:cs typeface="+mn-cs"/>
              </a:rPr>
              <a:t>There are a few ways to share an R package, in this research, the approach we used was to make this available to everyone on </a:t>
            </a:r>
            <a:r>
              <a:rPr lang="en-NZ" sz="1200" kern="1200" dirty="0" err="1">
                <a:solidFill>
                  <a:schemeClr val="tx1"/>
                </a:solidFill>
                <a:effectLst/>
                <a:latin typeface="+mn-lt"/>
                <a:ea typeface="+mn-ea"/>
                <a:cs typeface="+mn-cs"/>
              </a:rPr>
              <a:t>Github</a:t>
            </a:r>
            <a:r>
              <a:rPr lang="en-NZ" sz="1200" kern="1200" dirty="0">
                <a:solidFill>
                  <a:schemeClr val="tx1"/>
                </a:solidFill>
                <a:effectLst/>
                <a:latin typeface="+mn-lt"/>
                <a:ea typeface="+mn-ea"/>
                <a:cs typeface="+mn-cs"/>
              </a:rPr>
              <a:t>.</a:t>
            </a:r>
          </a:p>
          <a:p>
            <a:endParaRPr lang="en-NZ" sz="1200" kern="1200" dirty="0">
              <a:solidFill>
                <a:schemeClr val="tx1"/>
              </a:solidFill>
              <a:effectLst/>
              <a:latin typeface="+mn-lt"/>
              <a:ea typeface="+mn-ea"/>
              <a:cs typeface="+mn-cs"/>
            </a:endParaRPr>
          </a:p>
          <a:p>
            <a:r>
              <a:rPr lang="en-NZ" sz="1200" kern="1200" dirty="0" err="1">
                <a:solidFill>
                  <a:schemeClr val="tx1"/>
                </a:solidFill>
                <a:effectLst/>
                <a:latin typeface="+mn-lt"/>
                <a:ea typeface="+mn-ea"/>
                <a:cs typeface="+mn-cs"/>
              </a:rPr>
              <a:t>Github</a:t>
            </a:r>
            <a:r>
              <a:rPr lang="en-NZ" sz="1200" kern="1200" dirty="0">
                <a:solidFill>
                  <a:schemeClr val="tx1"/>
                </a:solidFill>
                <a:effectLst/>
                <a:latin typeface="+mn-lt"/>
                <a:ea typeface="+mn-ea"/>
                <a:cs typeface="+mn-cs"/>
              </a:rPr>
              <a:t> is a platform that allows us to perform version control and collaborate throughout this research. </a:t>
            </a:r>
          </a:p>
        </p:txBody>
      </p:sp>
      <p:sp>
        <p:nvSpPr>
          <p:cNvPr id="4" name="Slide Number Placeholder 3"/>
          <p:cNvSpPr>
            <a:spLocks noGrp="1"/>
          </p:cNvSpPr>
          <p:nvPr>
            <p:ph type="sldNum" sz="quarter" idx="5"/>
          </p:nvPr>
        </p:nvSpPr>
        <p:spPr/>
        <p:txBody>
          <a:bodyPr/>
          <a:lstStyle/>
          <a:p>
            <a:fld id="{9514289C-26A9-5C4B-B321-D856E53852CC}" type="slidenum">
              <a:rPr lang="en-US" smtClean="0"/>
              <a:t>3</a:t>
            </a:fld>
            <a:endParaRPr lang="en-US"/>
          </a:p>
        </p:txBody>
      </p:sp>
    </p:spTree>
    <p:extLst>
      <p:ext uri="{BB962C8B-B14F-4D97-AF65-F5344CB8AC3E}">
        <p14:creationId xmlns:p14="http://schemas.microsoft.com/office/powerpoint/2010/main" val="427765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The R package developed in this research is called </a:t>
            </a:r>
            <a:r>
              <a:rPr lang="en-NZ" sz="1200" b="1" kern="1200" dirty="0" err="1">
                <a:solidFill>
                  <a:schemeClr val="tx1"/>
                </a:solidFill>
                <a:effectLst/>
                <a:latin typeface="+mn-lt"/>
                <a:ea typeface="+mn-ea"/>
                <a:cs typeface="+mn-cs"/>
              </a:rPr>
              <a:t>motroadsafety</a:t>
            </a:r>
            <a:r>
              <a:rPr lang="en-NZ" sz="1200" kern="1200" dirty="0">
                <a:solidFill>
                  <a:schemeClr val="tx1"/>
                </a:solidFill>
                <a:effectLst/>
                <a:latin typeface="+mn-lt"/>
                <a:ea typeface="+mn-ea"/>
                <a:cs typeface="+mn-cs"/>
              </a:rPr>
              <a:t>.</a:t>
            </a:r>
          </a:p>
          <a:p>
            <a:r>
              <a:rPr lang="en-NZ" sz="1200" kern="1200" dirty="0">
                <a:solidFill>
                  <a:schemeClr val="tx1"/>
                </a:solidFill>
                <a:effectLst/>
                <a:latin typeface="+mn-lt"/>
                <a:ea typeface="+mn-ea"/>
                <a:cs typeface="+mn-cs"/>
              </a:rPr>
              <a:t>The package is currently accessible on </a:t>
            </a:r>
            <a:r>
              <a:rPr lang="en-NZ" sz="1200" kern="1200" dirty="0" err="1">
                <a:solidFill>
                  <a:schemeClr val="tx1"/>
                </a:solidFill>
                <a:effectLst/>
                <a:latin typeface="+mn-lt"/>
                <a:ea typeface="+mn-ea"/>
                <a:cs typeface="+mn-cs"/>
              </a:rPr>
              <a:t>Github</a:t>
            </a:r>
            <a:r>
              <a:rPr lang="en-NZ" sz="1200" kern="1200" dirty="0">
                <a:solidFill>
                  <a:schemeClr val="tx1"/>
                </a:solidFill>
                <a:effectLst/>
                <a:latin typeface="+mn-lt"/>
                <a:ea typeface="+mn-ea"/>
                <a:cs typeface="+mn-cs"/>
              </a:rPr>
              <a:t>.</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package includes the data in road safety data analysis in Auckland, which is the crash data, journey to work data and the statistical area 2 polygons.</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analysis was translated into R functions, such as </a:t>
            </a:r>
            <a:r>
              <a:rPr lang="en-NZ" sz="1200" kern="1200" dirty="0" err="1">
                <a:solidFill>
                  <a:schemeClr val="tx1"/>
                </a:solidFill>
                <a:effectLst/>
                <a:latin typeface="+mn-lt"/>
                <a:ea typeface="+mn-ea"/>
                <a:cs typeface="+mn-cs"/>
              </a:rPr>
              <a:t>get_routes</a:t>
            </a:r>
            <a:r>
              <a:rPr lang="en-NZ" sz="1200" kern="1200" dirty="0">
                <a:solidFill>
                  <a:schemeClr val="tx1"/>
                </a:solidFill>
                <a:effectLst/>
                <a:latin typeface="+mn-lt"/>
                <a:ea typeface="+mn-ea"/>
                <a:cs typeface="+mn-cs"/>
              </a:rPr>
              <a:t>, which simulate the routes given a pair of coordinates.</a:t>
            </a:r>
          </a:p>
          <a:p>
            <a:r>
              <a:rPr lang="en-NZ" sz="1200" kern="1200" dirty="0">
                <a:solidFill>
                  <a:schemeClr val="tx1"/>
                </a:solidFill>
                <a:effectLst/>
                <a:latin typeface="+mn-lt"/>
                <a:ea typeface="+mn-ea"/>
                <a:cs typeface="+mn-cs"/>
              </a:rPr>
              <a:t>The </a:t>
            </a:r>
            <a:r>
              <a:rPr lang="en-NZ" sz="1200" kern="1200" dirty="0" err="1">
                <a:solidFill>
                  <a:schemeClr val="tx1"/>
                </a:solidFill>
                <a:effectLst/>
                <a:latin typeface="+mn-lt"/>
                <a:ea typeface="+mn-ea"/>
                <a:cs typeface="+mn-cs"/>
              </a:rPr>
              <a:t>get_dist_travel</a:t>
            </a:r>
            <a:r>
              <a:rPr lang="en-NZ" sz="1200" kern="1200" dirty="0">
                <a:solidFill>
                  <a:schemeClr val="tx1"/>
                </a:solidFill>
                <a:effectLst/>
                <a:latin typeface="+mn-lt"/>
                <a:ea typeface="+mn-ea"/>
                <a:cs typeface="+mn-cs"/>
              </a:rPr>
              <a:t> function calculates road safety exposure or the distance travelled.</a:t>
            </a:r>
          </a:p>
          <a:p>
            <a:r>
              <a:rPr lang="en-NZ" sz="1200" kern="1200" dirty="0">
                <a:solidFill>
                  <a:schemeClr val="tx1"/>
                </a:solidFill>
                <a:effectLst/>
                <a:latin typeface="+mn-lt"/>
                <a:ea typeface="+mn-ea"/>
                <a:cs typeface="+mn-cs"/>
              </a:rPr>
              <a:t>The </a:t>
            </a:r>
            <a:r>
              <a:rPr lang="en-NZ" sz="1200" kern="1200" dirty="0" err="1">
                <a:solidFill>
                  <a:schemeClr val="tx1"/>
                </a:solidFill>
                <a:effectLst/>
                <a:latin typeface="+mn-lt"/>
                <a:ea typeface="+mn-ea"/>
                <a:cs typeface="+mn-cs"/>
              </a:rPr>
              <a:t>get_risk</a:t>
            </a:r>
            <a:r>
              <a:rPr lang="en-NZ" sz="1200" kern="1200" dirty="0">
                <a:solidFill>
                  <a:schemeClr val="tx1"/>
                </a:solidFill>
                <a:effectLst/>
                <a:latin typeface="+mn-lt"/>
                <a:ea typeface="+mn-ea"/>
                <a:cs typeface="+mn-cs"/>
              </a:rPr>
              <a:t> function is used to calculate road safety risk.</a:t>
            </a:r>
          </a:p>
          <a:p>
            <a:r>
              <a:rPr lang="en-NZ" sz="1200" kern="1200" dirty="0">
                <a:solidFill>
                  <a:schemeClr val="tx1"/>
                </a:solidFill>
                <a:effectLst/>
                <a:latin typeface="+mn-lt"/>
                <a:ea typeface="+mn-ea"/>
                <a:cs typeface="+mn-cs"/>
              </a:rPr>
              <a:t>The </a:t>
            </a:r>
            <a:r>
              <a:rPr lang="en-NZ" sz="1200" kern="1200" dirty="0" err="1">
                <a:solidFill>
                  <a:schemeClr val="tx1"/>
                </a:solidFill>
                <a:effectLst/>
                <a:latin typeface="+mn-lt"/>
                <a:ea typeface="+mn-ea"/>
                <a:cs typeface="+mn-cs"/>
              </a:rPr>
              <a:t>route_risk</a:t>
            </a:r>
            <a:r>
              <a:rPr lang="en-NZ" sz="1200" kern="1200" dirty="0">
                <a:solidFill>
                  <a:schemeClr val="tx1"/>
                </a:solidFill>
                <a:effectLst/>
                <a:latin typeface="+mn-lt"/>
                <a:ea typeface="+mn-ea"/>
                <a:cs typeface="+mn-cs"/>
              </a:rPr>
              <a:t> function is used to calculate route riskiness</a:t>
            </a:r>
          </a:p>
          <a:p>
            <a:r>
              <a:rPr lang="en-NZ" sz="1200" kern="1200" dirty="0">
                <a:solidFill>
                  <a:schemeClr val="tx1"/>
                </a:solidFill>
                <a:effectLst/>
                <a:latin typeface="+mn-lt"/>
                <a:ea typeface="+mn-ea"/>
                <a:cs typeface="+mn-cs"/>
              </a:rPr>
              <a:t>Lastly, the </a:t>
            </a:r>
            <a:r>
              <a:rPr lang="en-NZ" sz="1200" kern="1200" dirty="0" err="1">
                <a:solidFill>
                  <a:schemeClr val="tx1"/>
                </a:solidFill>
                <a:effectLst/>
                <a:latin typeface="+mn-lt"/>
                <a:ea typeface="+mn-ea"/>
                <a:cs typeface="+mn-cs"/>
              </a:rPr>
              <a:t>get_route_intersects</a:t>
            </a:r>
            <a:r>
              <a:rPr lang="en-NZ" sz="1200" kern="1200" dirty="0">
                <a:solidFill>
                  <a:schemeClr val="tx1"/>
                </a:solidFill>
                <a:effectLst/>
                <a:latin typeface="+mn-lt"/>
                <a:ea typeface="+mn-ea"/>
                <a:cs typeface="+mn-cs"/>
              </a:rPr>
              <a:t> function returns the indices of either the route or polygon that the polygon or route has intersected.</a:t>
            </a:r>
          </a:p>
        </p:txBody>
      </p:sp>
      <p:sp>
        <p:nvSpPr>
          <p:cNvPr id="4" name="Slide Number Placeholder 3"/>
          <p:cNvSpPr>
            <a:spLocks noGrp="1"/>
          </p:cNvSpPr>
          <p:nvPr>
            <p:ph type="sldNum" sz="quarter" idx="5"/>
          </p:nvPr>
        </p:nvSpPr>
        <p:spPr/>
        <p:txBody>
          <a:bodyPr/>
          <a:lstStyle/>
          <a:p>
            <a:fld id="{9514289C-26A9-5C4B-B321-D856E53852CC}" type="slidenum">
              <a:rPr lang="en-US" smtClean="0"/>
              <a:t>4</a:t>
            </a:fld>
            <a:endParaRPr lang="en-US"/>
          </a:p>
        </p:txBody>
      </p:sp>
    </p:spTree>
    <p:extLst>
      <p:ext uri="{BB962C8B-B14F-4D97-AF65-F5344CB8AC3E}">
        <p14:creationId xmlns:p14="http://schemas.microsoft.com/office/powerpoint/2010/main" val="4117293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The research uses three open source data sets:</a:t>
            </a:r>
          </a:p>
          <a:p>
            <a:r>
              <a:rPr lang="en-NZ" sz="1200" kern="1200" dirty="0">
                <a:solidFill>
                  <a:schemeClr val="tx1"/>
                </a:solidFill>
                <a:effectLst/>
                <a:latin typeface="+mn-lt"/>
                <a:ea typeface="+mn-ea"/>
                <a:cs typeface="+mn-cs"/>
              </a:rPr>
              <a:t>1.The 2018 census main means to work data</a:t>
            </a:r>
          </a:p>
          <a:p>
            <a:r>
              <a:rPr lang="en-NZ" sz="1200" kern="1200" dirty="0">
                <a:solidFill>
                  <a:schemeClr val="tx1"/>
                </a:solidFill>
                <a:effectLst/>
                <a:latin typeface="+mn-lt"/>
                <a:ea typeface="+mn-ea"/>
                <a:cs typeface="+mn-cs"/>
              </a:rPr>
              <a:t>2.the Statistical area 2 clipped polygons data </a:t>
            </a:r>
          </a:p>
          <a:p>
            <a:r>
              <a:rPr lang="en-NZ" sz="1200" kern="1200" dirty="0">
                <a:solidFill>
                  <a:schemeClr val="tx1"/>
                </a:solidFill>
                <a:effectLst/>
                <a:latin typeface="+mn-lt"/>
                <a:ea typeface="+mn-ea"/>
                <a:cs typeface="+mn-cs"/>
              </a:rPr>
              <a:t>3.and the Crash Analysis Data.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2018 main means to work data, or the journey to work data, contains data of a commuter’s journey from its usual residence to its workplace. Due to data sensitivity, the locations have been aggregated to statistical area 2 or suburb level.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plot you see now uses the journey to work data and statistical area 2 polygons. </a:t>
            </a:r>
          </a:p>
          <a:p>
            <a:r>
              <a:rPr lang="en-NZ" sz="1200" kern="1200" dirty="0">
                <a:solidFill>
                  <a:schemeClr val="tx1"/>
                </a:solidFill>
                <a:effectLst/>
                <a:latin typeface="+mn-lt"/>
                <a:ea typeface="+mn-ea"/>
                <a:cs typeface="+mn-cs"/>
              </a:rPr>
              <a:t>Both of these data were extracted from Statistics New Zealand.</a:t>
            </a:r>
          </a:p>
          <a:p>
            <a:r>
              <a:rPr lang="en-NZ" sz="1200" kern="1200" dirty="0">
                <a:solidFill>
                  <a:schemeClr val="tx1"/>
                </a:solidFill>
                <a:effectLst/>
                <a:latin typeface="+mn-lt"/>
                <a:ea typeface="+mn-ea"/>
                <a:cs typeface="+mn-cs"/>
              </a:rPr>
              <a:t>The polygon on the right represents the usual residence of the commuter located in Mission Bay Auckland, and the polygon on the left represents the workplace of the commuter located in Queen Street Auckland Central. </a:t>
            </a:r>
          </a:p>
          <a:p>
            <a:r>
              <a:rPr lang="en-NZ" sz="1200" kern="1200" dirty="0">
                <a:solidFill>
                  <a:schemeClr val="tx1"/>
                </a:solidFill>
                <a:effectLst/>
                <a:latin typeface="+mn-lt"/>
                <a:ea typeface="+mn-ea"/>
                <a:cs typeface="+mn-cs"/>
              </a:rPr>
              <a:t>Since the journey to work data contains only centroids of the statistical area 2 locations, it was enriched with polygons to best represent the area.</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2018 journey to work data is also used to simulate the routes for each unique usual residence and workplace coordinates pair.</a:t>
            </a:r>
          </a:p>
          <a:p>
            <a:r>
              <a:rPr lang="en-NZ" sz="1200" kern="1200" dirty="0">
                <a:solidFill>
                  <a:schemeClr val="tx1"/>
                </a:solidFill>
                <a:effectLst/>
                <a:latin typeface="+mn-lt"/>
                <a:ea typeface="+mn-ea"/>
                <a:cs typeface="+mn-cs"/>
              </a:rPr>
              <a:t>As you can see in this plot, the orange line represents that route simulated by the coordinates provided from the data. </a:t>
            </a:r>
          </a:p>
          <a:p>
            <a:r>
              <a:rPr lang="en-NZ" sz="1200" kern="1200" dirty="0">
                <a:solidFill>
                  <a:schemeClr val="tx1"/>
                </a:solidFill>
                <a:effectLst/>
                <a:latin typeface="+mn-lt"/>
                <a:ea typeface="+mn-ea"/>
                <a:cs typeface="+mn-cs"/>
              </a:rPr>
              <a:t>The line also represents the total distance travelled by the commuter. the end points of the line represent the centroids of the statistical area 2 polygon.</a:t>
            </a:r>
            <a:br>
              <a:rPr lang="en-NZ" sz="1200" kern="1200" dirty="0">
                <a:solidFill>
                  <a:schemeClr val="tx1"/>
                </a:solidFill>
                <a:effectLst/>
                <a:latin typeface="+mn-lt"/>
                <a:ea typeface="+mn-ea"/>
                <a:cs typeface="+mn-cs"/>
              </a:rPr>
            </a:b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Crash Analysis data was extracted from Waka Kotahi New Zealand Transport Agency.</a:t>
            </a:r>
          </a:p>
          <a:p>
            <a:r>
              <a:rPr lang="en-NZ" sz="1200" kern="1200" dirty="0">
                <a:solidFill>
                  <a:schemeClr val="tx1"/>
                </a:solidFill>
                <a:effectLst/>
                <a:latin typeface="+mn-lt"/>
                <a:ea typeface="+mn-ea"/>
                <a:cs typeface="+mn-cs"/>
              </a:rPr>
              <a:t>It contains records of all road traffic crashes reported  to the New Zealand Police.</a:t>
            </a:r>
          </a:p>
          <a:p>
            <a:r>
              <a:rPr lang="en-NZ" sz="1200" kern="1200" dirty="0">
                <a:solidFill>
                  <a:schemeClr val="tx1"/>
                </a:solidFill>
                <a:effectLst/>
                <a:latin typeface="+mn-lt"/>
                <a:ea typeface="+mn-ea"/>
                <a:cs typeface="+mn-cs"/>
              </a:rPr>
              <a:t>As you can see in this plot, we overlayed it with the crash data using the coordinates provided which are represented by the red dots.</a:t>
            </a:r>
          </a:p>
          <a:p>
            <a:r>
              <a:rPr lang="en-NZ" sz="1200" kern="1200" dirty="0">
                <a:solidFill>
                  <a:schemeClr val="tx1"/>
                </a:solidFill>
                <a:effectLst/>
                <a:latin typeface="+mn-lt"/>
                <a:ea typeface="+mn-ea"/>
                <a:cs typeface="+mn-cs"/>
              </a:rPr>
              <a:t>Crashes have various severity, fatal, serious, minor, and non-injury crashes. </a:t>
            </a:r>
          </a:p>
          <a:p>
            <a:r>
              <a:rPr lang="en-NZ" sz="1200" kern="1200" dirty="0">
                <a:solidFill>
                  <a:schemeClr val="tx1"/>
                </a:solidFill>
                <a:effectLst/>
                <a:latin typeface="+mn-lt"/>
                <a:ea typeface="+mn-ea"/>
                <a:cs typeface="+mn-cs"/>
              </a:rPr>
              <a:t>The majority of the crashes are non-injury crashes.</a:t>
            </a:r>
          </a:p>
          <a:p>
            <a:r>
              <a:rPr lang="en-NZ" sz="1200" kern="1200" dirty="0">
                <a:solidFill>
                  <a:schemeClr val="tx1"/>
                </a:solidFill>
                <a:effectLst/>
                <a:latin typeface="+mn-lt"/>
                <a:ea typeface="+mn-ea"/>
                <a:cs typeface="+mn-cs"/>
              </a:rPr>
              <a:t>Crashes usually occur at road junctions and on heavy traffic roads like the motorway.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514289C-26A9-5C4B-B321-D856E53852CC}" type="slidenum">
              <a:rPr lang="en-US" smtClean="0"/>
              <a:t>5</a:t>
            </a:fld>
            <a:endParaRPr lang="en-US"/>
          </a:p>
        </p:txBody>
      </p:sp>
    </p:spTree>
    <p:extLst>
      <p:ext uri="{BB962C8B-B14F-4D97-AF65-F5344CB8AC3E}">
        <p14:creationId xmlns:p14="http://schemas.microsoft.com/office/powerpoint/2010/main" val="1824909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u="sng" kern="1200" dirty="0">
                <a:solidFill>
                  <a:schemeClr val="tx1"/>
                </a:solidFill>
                <a:effectLst/>
                <a:latin typeface="+mn-lt"/>
                <a:ea typeface="+mn-ea"/>
                <a:cs typeface="+mn-cs"/>
              </a:rPr>
              <a:t>Assumptions:</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assumptions in this research are that the simulated routes are the best routes from the commuter’s usual residence to their respective workplace, the crashes and one-way commute occurred during peak hours (between 7:30 am and 9:30 am) on a weekday, and the centroids of the statistical area 2 are the residence of the commuters and workplace. These assumptions are in place because of dataset limitations.</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methodology of this research involves:</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Firstly, simulating the routes using the </a:t>
            </a:r>
            <a:r>
              <a:rPr lang="en-NZ" sz="1200" kern="1200" dirty="0" err="1">
                <a:solidFill>
                  <a:schemeClr val="tx1"/>
                </a:solidFill>
                <a:effectLst/>
                <a:latin typeface="+mn-lt"/>
                <a:ea typeface="+mn-ea"/>
                <a:cs typeface="+mn-cs"/>
              </a:rPr>
              <a:t>ghroute</a:t>
            </a:r>
            <a:r>
              <a:rPr lang="en-NZ" sz="1200" kern="1200" dirty="0">
                <a:solidFill>
                  <a:schemeClr val="tx1"/>
                </a:solidFill>
                <a:effectLst/>
                <a:latin typeface="+mn-lt"/>
                <a:ea typeface="+mn-ea"/>
                <a:cs typeface="+mn-cs"/>
              </a:rPr>
              <a:t> package.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we then wanted to validate the routes simulated by comparing the traffic volumes generated by the simulated routes and the traffic volume recorded by Auckland Transport.</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Thirdly, we calculated the exposure using the data from the routes simulated.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Next, we calculated road safety risk a known road safety measure.</a:t>
            </a:r>
            <a:br>
              <a:rPr lang="en-NZ" sz="1200" kern="1200" dirty="0">
                <a:solidFill>
                  <a:schemeClr val="tx1"/>
                </a:solidFill>
                <a:effectLst/>
                <a:latin typeface="+mn-lt"/>
                <a:ea typeface="+mn-ea"/>
                <a:cs typeface="+mn-cs"/>
              </a:rPr>
            </a:b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We also wanted to quantify the riskiness of the journey. </a:t>
            </a:r>
            <a:br>
              <a:rPr lang="en-NZ" sz="1200" kern="1200" dirty="0">
                <a:solidFill>
                  <a:schemeClr val="tx1"/>
                </a:solidFill>
                <a:effectLst/>
                <a:latin typeface="+mn-lt"/>
                <a:ea typeface="+mn-ea"/>
                <a:cs typeface="+mn-cs"/>
              </a:rPr>
            </a:b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Lastly, we conducted spatial autocorrelation for spatial data analysis to identify the existence of global spatial autocorrelation and determine if there are hot spots or cold spots.</a:t>
            </a:r>
          </a:p>
          <a:p>
            <a:endParaRPr lang="en-US" dirty="0"/>
          </a:p>
          <a:p>
            <a:endParaRPr lang="en-US" dirty="0"/>
          </a:p>
        </p:txBody>
      </p:sp>
      <p:sp>
        <p:nvSpPr>
          <p:cNvPr id="4" name="Slide Number Placeholder 3"/>
          <p:cNvSpPr>
            <a:spLocks noGrp="1"/>
          </p:cNvSpPr>
          <p:nvPr>
            <p:ph type="sldNum" sz="quarter" idx="5"/>
          </p:nvPr>
        </p:nvSpPr>
        <p:spPr/>
        <p:txBody>
          <a:bodyPr/>
          <a:lstStyle/>
          <a:p>
            <a:fld id="{9514289C-26A9-5C4B-B321-D856E53852CC}" type="slidenum">
              <a:rPr lang="en-US" smtClean="0"/>
              <a:t>6</a:t>
            </a:fld>
            <a:endParaRPr lang="en-US"/>
          </a:p>
        </p:txBody>
      </p:sp>
    </p:spTree>
    <p:extLst>
      <p:ext uri="{BB962C8B-B14F-4D97-AF65-F5344CB8AC3E}">
        <p14:creationId xmlns:p14="http://schemas.microsoft.com/office/powerpoint/2010/main" val="3845806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The most crucial step in this research is simulating the routes based on the journey to work data from statistics New Zealand.</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a:t>
            </a:r>
            <a:r>
              <a:rPr lang="en-NZ" sz="1200" kern="1200" dirty="0" err="1">
                <a:solidFill>
                  <a:schemeClr val="tx1"/>
                </a:solidFill>
                <a:effectLst/>
                <a:latin typeface="+mn-lt"/>
                <a:ea typeface="+mn-ea"/>
                <a:cs typeface="+mn-cs"/>
              </a:rPr>
              <a:t>ghroute</a:t>
            </a:r>
            <a:r>
              <a:rPr lang="en-NZ" sz="1200" kern="1200" dirty="0">
                <a:solidFill>
                  <a:schemeClr val="tx1"/>
                </a:solidFill>
                <a:effectLst/>
                <a:latin typeface="+mn-lt"/>
                <a:ea typeface="+mn-ea"/>
                <a:cs typeface="+mn-cs"/>
              </a:rPr>
              <a:t> R package was used in this research to simulate the routes.  This package was developed by my supervisor Simon </a:t>
            </a:r>
            <a:r>
              <a:rPr lang="en-NZ" sz="1200" kern="1200" dirty="0" err="1">
                <a:solidFill>
                  <a:schemeClr val="tx1"/>
                </a:solidFill>
                <a:effectLst/>
                <a:latin typeface="+mn-lt"/>
                <a:ea typeface="+mn-ea"/>
                <a:cs typeface="+mn-cs"/>
              </a:rPr>
              <a:t>Urbanek</a:t>
            </a:r>
            <a:r>
              <a:rPr lang="en-NZ" sz="1200" kern="1200" dirty="0">
                <a:solidFill>
                  <a:schemeClr val="tx1"/>
                </a:solidFill>
                <a:effectLst/>
                <a:latin typeface="+mn-lt"/>
                <a:ea typeface="+mn-ea"/>
                <a:cs typeface="+mn-cs"/>
              </a:rPr>
              <a:t>. The Package uses the routing algorithms from </a:t>
            </a:r>
            <a:r>
              <a:rPr lang="en-NZ" sz="1200" kern="1200" dirty="0" err="1">
                <a:solidFill>
                  <a:schemeClr val="tx1"/>
                </a:solidFill>
                <a:effectLst/>
                <a:latin typeface="+mn-lt"/>
                <a:ea typeface="+mn-ea"/>
                <a:cs typeface="+mn-cs"/>
              </a:rPr>
              <a:t>graphhopper</a:t>
            </a:r>
            <a:r>
              <a:rPr lang="en-NZ" sz="1200" kern="1200" dirty="0">
                <a:solidFill>
                  <a:schemeClr val="tx1"/>
                </a:solidFill>
                <a:effectLst/>
                <a:latin typeface="+mn-lt"/>
                <a:ea typeface="+mn-ea"/>
                <a:cs typeface="+mn-cs"/>
              </a:rPr>
              <a:t> to find the optimal route. The package requires a </a:t>
            </a:r>
            <a:r>
              <a:rPr lang="en-NZ" sz="1200" kern="1200" dirty="0" err="1">
                <a:solidFill>
                  <a:schemeClr val="tx1"/>
                </a:solidFill>
                <a:effectLst/>
                <a:latin typeface="+mn-lt"/>
                <a:ea typeface="+mn-ea"/>
                <a:cs typeface="+mn-cs"/>
              </a:rPr>
              <a:t>protocolbuffer</a:t>
            </a:r>
            <a:r>
              <a:rPr lang="en-NZ" sz="1200" kern="1200" dirty="0">
                <a:solidFill>
                  <a:schemeClr val="tx1"/>
                </a:solidFill>
                <a:effectLst/>
                <a:latin typeface="+mn-lt"/>
                <a:ea typeface="+mn-ea"/>
                <a:cs typeface="+mn-cs"/>
              </a:rPr>
              <a:t> binary format or PBF file of New Zealand, which contains all the possible routes in New Zealand.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routing algorithm uses the PBF file to simulate the optimal route by providing the latitude and longitude coordinates of your source and destination locations and setting the travel mode.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In this study, we were only interested where commuters were driving from home to work. </a:t>
            </a:r>
          </a:p>
          <a:p>
            <a:r>
              <a:rPr lang="en-NZ" sz="1200" kern="1200" dirty="0">
                <a:solidFill>
                  <a:schemeClr val="tx1"/>
                </a:solidFill>
                <a:effectLst/>
                <a:latin typeface="+mn-lt"/>
                <a:ea typeface="+mn-ea"/>
                <a:cs typeface="+mn-cs"/>
              </a:rPr>
              <a:t>The result from this is the distance travelled in meters, the total time travelled in seconds, and a </a:t>
            </a:r>
            <a:r>
              <a:rPr lang="en-NZ" sz="1200" kern="1200" dirty="0" err="1">
                <a:solidFill>
                  <a:schemeClr val="tx1"/>
                </a:solidFill>
                <a:effectLst/>
                <a:latin typeface="+mn-lt"/>
                <a:ea typeface="+mn-ea"/>
                <a:cs typeface="+mn-cs"/>
              </a:rPr>
              <a:t>linestring</a:t>
            </a:r>
            <a:r>
              <a:rPr lang="en-NZ" sz="1200" kern="1200" dirty="0">
                <a:solidFill>
                  <a:schemeClr val="tx1"/>
                </a:solidFill>
                <a:effectLst/>
                <a:latin typeface="+mn-lt"/>
                <a:ea typeface="+mn-ea"/>
                <a:cs typeface="+mn-cs"/>
              </a:rPr>
              <a:t> geometry or a line in the map that visually represents a commuter’s journey.</a:t>
            </a:r>
          </a:p>
          <a:p>
            <a:endParaRPr lang="en-US" dirty="0"/>
          </a:p>
        </p:txBody>
      </p:sp>
      <p:sp>
        <p:nvSpPr>
          <p:cNvPr id="4" name="Slide Number Placeholder 3"/>
          <p:cNvSpPr>
            <a:spLocks noGrp="1"/>
          </p:cNvSpPr>
          <p:nvPr>
            <p:ph type="sldNum" sz="quarter" idx="5"/>
          </p:nvPr>
        </p:nvSpPr>
        <p:spPr/>
        <p:txBody>
          <a:bodyPr/>
          <a:lstStyle/>
          <a:p>
            <a:fld id="{9514289C-26A9-5C4B-B321-D856E53852CC}" type="slidenum">
              <a:rPr lang="en-US" smtClean="0"/>
              <a:t>7</a:t>
            </a:fld>
            <a:endParaRPr lang="en-US"/>
          </a:p>
        </p:txBody>
      </p:sp>
    </p:spTree>
    <p:extLst>
      <p:ext uri="{BB962C8B-B14F-4D97-AF65-F5344CB8AC3E}">
        <p14:creationId xmlns:p14="http://schemas.microsoft.com/office/powerpoint/2010/main" val="3893767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The advantage of using </a:t>
            </a:r>
            <a:r>
              <a:rPr lang="en-NZ" sz="1200" kern="1200" dirty="0" err="1">
                <a:solidFill>
                  <a:schemeClr val="tx1"/>
                </a:solidFill>
                <a:effectLst/>
                <a:latin typeface="+mn-lt"/>
                <a:ea typeface="+mn-ea"/>
                <a:cs typeface="+mn-cs"/>
              </a:rPr>
              <a:t>ghroute</a:t>
            </a:r>
            <a:r>
              <a:rPr lang="en-NZ" sz="1200" kern="1200" dirty="0">
                <a:solidFill>
                  <a:schemeClr val="tx1"/>
                </a:solidFill>
                <a:effectLst/>
                <a:latin typeface="+mn-lt"/>
                <a:ea typeface="+mn-ea"/>
                <a:cs typeface="+mn-cs"/>
              </a:rPr>
              <a:t> to simulate the routes is its efficiency. For approximately 16,000 routes, it was able to complete the simulation in less than 10 minutes.</a:t>
            </a:r>
          </a:p>
          <a:p>
            <a:r>
              <a:rPr lang="en-NZ" sz="1200" kern="1200" dirty="0">
                <a:solidFill>
                  <a:schemeClr val="tx1"/>
                </a:solidFill>
                <a:effectLst/>
                <a:latin typeface="+mn-lt"/>
                <a:ea typeface="+mn-ea"/>
                <a:cs typeface="+mn-cs"/>
              </a:rPr>
              <a:t>The blue lines on the plot from the left represent simulated routes, and it is noticeable that most routes are on busy roads, such as motorways.</a:t>
            </a:r>
          </a:p>
          <a:p>
            <a:r>
              <a:rPr lang="en-NZ" sz="1200" kern="1200" dirty="0">
                <a:solidFill>
                  <a:schemeClr val="tx1"/>
                </a:solidFill>
                <a:effectLst/>
                <a:latin typeface="+mn-lt"/>
                <a:ea typeface="+mn-ea"/>
                <a:cs typeface="+mn-cs"/>
              </a:rPr>
              <a:t>The journey to work data where the usual driver residence is in the Auckland region had 16,031 unique routes. We were only able to simulate 15,929 unique routes. There were 102 unique usual residence and workplace pairs that had no routes.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South Head, </a:t>
            </a:r>
            <a:r>
              <a:rPr lang="en-NZ" sz="1200" kern="1200" dirty="0" err="1">
                <a:solidFill>
                  <a:schemeClr val="tx1"/>
                </a:solidFill>
                <a:effectLst/>
                <a:latin typeface="+mn-lt"/>
                <a:ea typeface="+mn-ea"/>
                <a:cs typeface="+mn-cs"/>
              </a:rPr>
              <a:t>Kawakawa</a:t>
            </a:r>
            <a:r>
              <a:rPr lang="en-NZ" sz="1200" kern="1200" dirty="0">
                <a:solidFill>
                  <a:schemeClr val="tx1"/>
                </a:solidFill>
                <a:effectLst/>
                <a:latin typeface="+mn-lt"/>
                <a:ea typeface="+mn-ea"/>
                <a:cs typeface="+mn-cs"/>
              </a:rPr>
              <a:t> Bay-</a:t>
            </a:r>
            <a:r>
              <a:rPr lang="en-NZ" sz="1200" kern="1200" dirty="0" err="1">
                <a:solidFill>
                  <a:schemeClr val="tx1"/>
                </a:solidFill>
                <a:effectLst/>
                <a:latin typeface="+mn-lt"/>
                <a:ea typeface="+mn-ea"/>
                <a:cs typeface="+mn-cs"/>
              </a:rPr>
              <a:t>Oreore</a:t>
            </a:r>
            <a:r>
              <a:rPr lang="en-NZ" sz="1200" kern="1200" dirty="0">
                <a:solidFill>
                  <a:schemeClr val="tx1"/>
                </a:solidFill>
                <a:effectLst/>
                <a:latin typeface="+mn-lt"/>
                <a:ea typeface="+mn-ea"/>
                <a:cs typeface="+mn-cs"/>
              </a:rPr>
              <a:t>, </a:t>
            </a:r>
            <a:r>
              <a:rPr lang="en-NZ" sz="1200" kern="1200" dirty="0" err="1">
                <a:solidFill>
                  <a:schemeClr val="tx1"/>
                </a:solidFill>
                <a:effectLst/>
                <a:latin typeface="+mn-lt"/>
                <a:ea typeface="+mn-ea"/>
                <a:cs typeface="+mn-cs"/>
              </a:rPr>
              <a:t>Waipatukahu</a:t>
            </a:r>
            <a:r>
              <a:rPr lang="en-NZ" sz="1200" kern="1200" dirty="0">
                <a:solidFill>
                  <a:schemeClr val="tx1"/>
                </a:solidFill>
                <a:effectLst/>
                <a:latin typeface="+mn-lt"/>
                <a:ea typeface="+mn-ea"/>
                <a:cs typeface="+mn-cs"/>
              </a:rPr>
              <a:t>, Waitakere Ranges South, Waitakere Ranges North and Okura Bush are the predominant usual residence statistical area 2 geographic units that had no possible route between drivers’ usual residence to their workplace. </a:t>
            </a: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A limitation of using Statistical area 2 centroids as coordinates such that not all possible routes in Auckland have been exhausted. </a:t>
            </a:r>
          </a:p>
        </p:txBody>
      </p:sp>
      <p:sp>
        <p:nvSpPr>
          <p:cNvPr id="4" name="Slide Number Placeholder 3"/>
          <p:cNvSpPr>
            <a:spLocks noGrp="1"/>
          </p:cNvSpPr>
          <p:nvPr>
            <p:ph type="sldNum" sz="quarter" idx="5"/>
          </p:nvPr>
        </p:nvSpPr>
        <p:spPr/>
        <p:txBody>
          <a:bodyPr/>
          <a:lstStyle/>
          <a:p>
            <a:fld id="{9514289C-26A9-5C4B-B321-D856E53852CC}" type="slidenum">
              <a:rPr lang="en-US" smtClean="0"/>
              <a:t>8</a:t>
            </a:fld>
            <a:endParaRPr lang="en-US"/>
          </a:p>
        </p:txBody>
      </p:sp>
    </p:spTree>
    <p:extLst>
      <p:ext uri="{BB962C8B-B14F-4D97-AF65-F5344CB8AC3E}">
        <p14:creationId xmlns:p14="http://schemas.microsoft.com/office/powerpoint/2010/main" val="2739523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Exposure has been defined as the road user’s likelihood of being involved in a dangerous or hazardous situation. Exposure can be defined differently depending on the data available. It could be traffic volume, traffic conflict, distance travelled, the time travelled or fuel consumed. </a:t>
            </a:r>
            <a:br>
              <a:rPr lang="en-NZ" sz="1200" kern="1200" dirty="0">
                <a:solidFill>
                  <a:schemeClr val="tx1"/>
                </a:solidFill>
                <a:effectLst/>
                <a:latin typeface="+mn-lt"/>
                <a:ea typeface="+mn-ea"/>
                <a:cs typeface="+mn-cs"/>
              </a:rPr>
            </a:b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Exposure in this research is the total distance the commuters travelled from home to work.</a:t>
            </a:r>
          </a:p>
          <a:p>
            <a:r>
              <a:rPr lang="en-NZ" sz="1200" kern="1200" dirty="0">
                <a:solidFill>
                  <a:schemeClr val="tx1"/>
                </a:solidFill>
                <a:effectLst/>
                <a:latin typeface="+mn-lt"/>
                <a:ea typeface="+mn-ea"/>
                <a:cs typeface="+mn-cs"/>
              </a:rPr>
              <a:t>It was derived from the routes simulated in the previous step.</a:t>
            </a:r>
          </a:p>
          <a:p>
            <a:endParaRPr lang="en-US" dirty="0"/>
          </a:p>
        </p:txBody>
      </p:sp>
      <p:sp>
        <p:nvSpPr>
          <p:cNvPr id="4" name="Slide Number Placeholder 3"/>
          <p:cNvSpPr>
            <a:spLocks noGrp="1"/>
          </p:cNvSpPr>
          <p:nvPr>
            <p:ph type="sldNum" sz="quarter" idx="5"/>
          </p:nvPr>
        </p:nvSpPr>
        <p:spPr/>
        <p:txBody>
          <a:bodyPr/>
          <a:lstStyle/>
          <a:p>
            <a:fld id="{9514289C-26A9-5C4B-B321-D856E53852CC}" type="slidenum">
              <a:rPr lang="en-US" smtClean="0"/>
              <a:t>9</a:t>
            </a:fld>
            <a:endParaRPr lang="en-US"/>
          </a:p>
        </p:txBody>
      </p:sp>
    </p:spTree>
    <p:extLst>
      <p:ext uri="{BB962C8B-B14F-4D97-AF65-F5344CB8AC3E}">
        <p14:creationId xmlns:p14="http://schemas.microsoft.com/office/powerpoint/2010/main" val="26474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F5341-5065-7078-92CA-1A01B5A4F3B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1842F79-4ECB-7371-B7C1-118A3C51F4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A1DA94E-39E5-1DA6-BDC7-C8FCE50B5527}"/>
              </a:ext>
            </a:extLst>
          </p:cNvPr>
          <p:cNvSpPr>
            <a:spLocks noGrp="1"/>
          </p:cNvSpPr>
          <p:nvPr>
            <p:ph type="dt" sz="half" idx="10"/>
          </p:nvPr>
        </p:nvSpPr>
        <p:spPr/>
        <p:txBody>
          <a:bodyPr/>
          <a:lstStyle/>
          <a:p>
            <a:fld id="{7CF0BCE0-945C-4FDF-95A1-2149B1FF5B83}" type="datetimeFigureOut">
              <a:rPr lang="en-US" smtClean="0"/>
              <a:t>7/21/22</a:t>
            </a:fld>
            <a:endParaRPr lang="en-US"/>
          </a:p>
        </p:txBody>
      </p:sp>
      <p:sp>
        <p:nvSpPr>
          <p:cNvPr id="5" name="Footer Placeholder 4">
            <a:extLst>
              <a:ext uri="{FF2B5EF4-FFF2-40B4-BE49-F238E27FC236}">
                <a16:creationId xmlns:a16="http://schemas.microsoft.com/office/drawing/2014/main" id="{D9D4E0D5-E0DF-83E7-7949-52279D5BAC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D2BA42-A347-3889-1EBB-49E27956581D}"/>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055483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A3934-9EF6-8BCA-7311-62B07608273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7FE6F1B-6267-DA75-B3E2-0C77FC6DBE4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6586441-0955-8418-70FA-CFF67EF2573A}"/>
              </a:ext>
            </a:extLst>
          </p:cNvPr>
          <p:cNvSpPr>
            <a:spLocks noGrp="1"/>
          </p:cNvSpPr>
          <p:nvPr>
            <p:ph type="dt" sz="half" idx="10"/>
          </p:nvPr>
        </p:nvSpPr>
        <p:spPr/>
        <p:txBody>
          <a:bodyPr/>
          <a:lstStyle/>
          <a:p>
            <a:fld id="{7CF0BCE0-945C-4FDF-95A1-2149B1FF5B83}" type="datetimeFigureOut">
              <a:rPr lang="en-US" smtClean="0"/>
              <a:t>7/21/22</a:t>
            </a:fld>
            <a:endParaRPr lang="en-US"/>
          </a:p>
        </p:txBody>
      </p:sp>
      <p:sp>
        <p:nvSpPr>
          <p:cNvPr id="5" name="Footer Placeholder 4">
            <a:extLst>
              <a:ext uri="{FF2B5EF4-FFF2-40B4-BE49-F238E27FC236}">
                <a16:creationId xmlns:a16="http://schemas.microsoft.com/office/drawing/2014/main" id="{BB12D802-DA7A-2E0D-0D5C-2CF5A76C1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8CD3A8-BCE8-3750-D7B2-006E2BA7516A}"/>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139563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7E8E08-8A7A-0897-16F1-DF6065C53D0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3184B58-6F06-4BF0-31C1-0EE2A0DC499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47D2B60-CB86-94A3-95F8-A0A76B2A4A56}"/>
              </a:ext>
            </a:extLst>
          </p:cNvPr>
          <p:cNvSpPr>
            <a:spLocks noGrp="1"/>
          </p:cNvSpPr>
          <p:nvPr>
            <p:ph type="dt" sz="half" idx="10"/>
          </p:nvPr>
        </p:nvSpPr>
        <p:spPr/>
        <p:txBody>
          <a:bodyPr/>
          <a:lstStyle/>
          <a:p>
            <a:fld id="{7CF0BCE0-945C-4FDF-95A1-2149B1FF5B83}" type="datetimeFigureOut">
              <a:rPr lang="en-US" smtClean="0"/>
              <a:t>7/21/22</a:t>
            </a:fld>
            <a:endParaRPr lang="en-US"/>
          </a:p>
        </p:txBody>
      </p:sp>
      <p:sp>
        <p:nvSpPr>
          <p:cNvPr id="5" name="Footer Placeholder 4">
            <a:extLst>
              <a:ext uri="{FF2B5EF4-FFF2-40B4-BE49-F238E27FC236}">
                <a16:creationId xmlns:a16="http://schemas.microsoft.com/office/drawing/2014/main" id="{0A4EFA6A-071C-FB26-4C1D-C649139617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E1D50-FA6F-0F05-6302-331ED5EE171B}"/>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569284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841DB-A7A3-1781-DFB9-C53530102BC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A97244C-EEA9-652F-D9AB-D213A6DAFCF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59267F0-69B6-6940-68A3-726E43ACB7DD}"/>
              </a:ext>
            </a:extLst>
          </p:cNvPr>
          <p:cNvSpPr>
            <a:spLocks noGrp="1"/>
          </p:cNvSpPr>
          <p:nvPr>
            <p:ph type="dt" sz="half" idx="10"/>
          </p:nvPr>
        </p:nvSpPr>
        <p:spPr/>
        <p:txBody>
          <a:bodyPr/>
          <a:lstStyle/>
          <a:p>
            <a:fld id="{7CF0BCE0-945C-4FDF-95A1-2149B1FF5B83}" type="datetimeFigureOut">
              <a:rPr lang="en-US" smtClean="0"/>
              <a:t>7/21/22</a:t>
            </a:fld>
            <a:endParaRPr lang="en-US"/>
          </a:p>
        </p:txBody>
      </p:sp>
      <p:sp>
        <p:nvSpPr>
          <p:cNvPr id="5" name="Footer Placeholder 4">
            <a:extLst>
              <a:ext uri="{FF2B5EF4-FFF2-40B4-BE49-F238E27FC236}">
                <a16:creationId xmlns:a16="http://schemas.microsoft.com/office/drawing/2014/main" id="{A58CC5C9-4871-669F-1388-4C5630A19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20183-E081-2FDA-42FE-6161C4BA9A4F}"/>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215749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B3922-D6DA-1717-79A0-7A8DCC7A4E4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08211D2-2083-6500-68F4-A53F7BB184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0F06303-7089-491F-26FF-90CBE38AF854}"/>
              </a:ext>
            </a:extLst>
          </p:cNvPr>
          <p:cNvSpPr>
            <a:spLocks noGrp="1"/>
          </p:cNvSpPr>
          <p:nvPr>
            <p:ph type="dt" sz="half" idx="10"/>
          </p:nvPr>
        </p:nvSpPr>
        <p:spPr/>
        <p:txBody>
          <a:bodyPr/>
          <a:lstStyle/>
          <a:p>
            <a:fld id="{7CF0BCE0-945C-4FDF-95A1-2149B1FF5B83}" type="datetimeFigureOut">
              <a:rPr lang="en-US" smtClean="0"/>
              <a:t>7/21/22</a:t>
            </a:fld>
            <a:endParaRPr lang="en-US" dirty="0"/>
          </a:p>
        </p:txBody>
      </p:sp>
      <p:sp>
        <p:nvSpPr>
          <p:cNvPr id="5" name="Footer Placeholder 4">
            <a:extLst>
              <a:ext uri="{FF2B5EF4-FFF2-40B4-BE49-F238E27FC236}">
                <a16:creationId xmlns:a16="http://schemas.microsoft.com/office/drawing/2014/main" id="{53E07B74-33AD-D2C1-5B2A-291B077135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EFEDA2-C085-D471-6D74-E4DDDABDD7FD}"/>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74801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BC366-E0D3-FE01-F454-6EB44A935E0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92A3920-790C-79B7-1262-1B8ADC64B32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D4588FD-C74F-7659-D1BF-2039423F1CD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8B75A7D-6661-244D-4B30-05B1D329492E}"/>
              </a:ext>
            </a:extLst>
          </p:cNvPr>
          <p:cNvSpPr>
            <a:spLocks noGrp="1"/>
          </p:cNvSpPr>
          <p:nvPr>
            <p:ph type="dt" sz="half" idx="10"/>
          </p:nvPr>
        </p:nvSpPr>
        <p:spPr/>
        <p:txBody>
          <a:bodyPr/>
          <a:lstStyle/>
          <a:p>
            <a:fld id="{7CF0BCE0-945C-4FDF-95A1-2149B1FF5B83}" type="datetimeFigureOut">
              <a:rPr lang="en-US" smtClean="0"/>
              <a:t>7/21/22</a:t>
            </a:fld>
            <a:endParaRPr lang="en-US"/>
          </a:p>
        </p:txBody>
      </p:sp>
      <p:sp>
        <p:nvSpPr>
          <p:cNvPr id="6" name="Footer Placeholder 5">
            <a:extLst>
              <a:ext uri="{FF2B5EF4-FFF2-40B4-BE49-F238E27FC236}">
                <a16:creationId xmlns:a16="http://schemas.microsoft.com/office/drawing/2014/main" id="{0A768283-6923-94C3-F5C3-EBC1D2B2AB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6FE89B-6A92-667E-56C9-F2C2EA2913A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030840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A82B6-1E6F-7FE6-2A63-53CFABC8AAD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BDE71C3-D74C-E9B9-432D-813D5C1C7A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6E47364-1FDD-C03F-6429-0548F0167D2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66F8376-1F54-76EE-231D-9451C220E5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F45DC53-9AA3-E513-B475-55A26DFC491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9E90A7C-403C-38FC-85F5-CF57708F3301}"/>
              </a:ext>
            </a:extLst>
          </p:cNvPr>
          <p:cNvSpPr>
            <a:spLocks noGrp="1"/>
          </p:cNvSpPr>
          <p:nvPr>
            <p:ph type="dt" sz="half" idx="10"/>
          </p:nvPr>
        </p:nvSpPr>
        <p:spPr/>
        <p:txBody>
          <a:bodyPr/>
          <a:lstStyle/>
          <a:p>
            <a:fld id="{7CF0BCE0-945C-4FDF-95A1-2149B1FF5B83}" type="datetimeFigureOut">
              <a:rPr lang="en-US" smtClean="0"/>
              <a:t>7/21/22</a:t>
            </a:fld>
            <a:endParaRPr lang="en-US"/>
          </a:p>
        </p:txBody>
      </p:sp>
      <p:sp>
        <p:nvSpPr>
          <p:cNvPr id="8" name="Footer Placeholder 7">
            <a:extLst>
              <a:ext uri="{FF2B5EF4-FFF2-40B4-BE49-F238E27FC236}">
                <a16:creationId xmlns:a16="http://schemas.microsoft.com/office/drawing/2014/main" id="{7F470653-4CF9-5BF4-70B8-1359002F72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A0B1BA-DF37-912F-DBDF-FA05E369675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732997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A354-9C39-5949-2117-F0415ACB7C3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E70F8DD-FFFC-C882-40B5-D3D31CD7DECD}"/>
              </a:ext>
            </a:extLst>
          </p:cNvPr>
          <p:cNvSpPr>
            <a:spLocks noGrp="1"/>
          </p:cNvSpPr>
          <p:nvPr>
            <p:ph type="dt" sz="half" idx="10"/>
          </p:nvPr>
        </p:nvSpPr>
        <p:spPr/>
        <p:txBody>
          <a:bodyPr/>
          <a:lstStyle/>
          <a:p>
            <a:fld id="{7CF0BCE0-945C-4FDF-95A1-2149B1FF5B83}" type="datetimeFigureOut">
              <a:rPr lang="en-US" smtClean="0"/>
              <a:t>7/21/22</a:t>
            </a:fld>
            <a:endParaRPr lang="en-US"/>
          </a:p>
        </p:txBody>
      </p:sp>
      <p:sp>
        <p:nvSpPr>
          <p:cNvPr id="4" name="Footer Placeholder 3">
            <a:extLst>
              <a:ext uri="{FF2B5EF4-FFF2-40B4-BE49-F238E27FC236}">
                <a16:creationId xmlns:a16="http://schemas.microsoft.com/office/drawing/2014/main" id="{AF2F5D44-F71F-A6E4-7DFB-1D570C5A5C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5418E5-378C-C814-5E9D-ED4F15A03C2D}"/>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362889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DB37AB-89EE-DE20-2C8F-65ACA20962B5}"/>
              </a:ext>
            </a:extLst>
          </p:cNvPr>
          <p:cNvSpPr>
            <a:spLocks noGrp="1"/>
          </p:cNvSpPr>
          <p:nvPr>
            <p:ph type="dt" sz="half" idx="10"/>
          </p:nvPr>
        </p:nvSpPr>
        <p:spPr/>
        <p:txBody>
          <a:bodyPr/>
          <a:lstStyle/>
          <a:p>
            <a:fld id="{7CF0BCE0-945C-4FDF-95A1-2149B1FF5B83}" type="datetimeFigureOut">
              <a:rPr lang="en-US" smtClean="0"/>
              <a:t>7/21/22</a:t>
            </a:fld>
            <a:endParaRPr lang="en-US"/>
          </a:p>
        </p:txBody>
      </p:sp>
      <p:sp>
        <p:nvSpPr>
          <p:cNvPr id="3" name="Footer Placeholder 2">
            <a:extLst>
              <a:ext uri="{FF2B5EF4-FFF2-40B4-BE49-F238E27FC236}">
                <a16:creationId xmlns:a16="http://schemas.microsoft.com/office/drawing/2014/main" id="{EA17BB5C-A8D4-B772-AEC7-1AE857CDCC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F3647F-9ABE-8134-9243-A499D6D07525}"/>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045213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B154E-E70E-7976-AD47-8DAEDC27AEE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AA1193F-70CE-67E0-56CC-59451B1501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95E9DB5-79D5-1402-7E85-6A41F1A918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1D7887E-A387-9A6E-A6DD-D1FD68E7C55B}"/>
              </a:ext>
            </a:extLst>
          </p:cNvPr>
          <p:cNvSpPr>
            <a:spLocks noGrp="1"/>
          </p:cNvSpPr>
          <p:nvPr>
            <p:ph type="dt" sz="half" idx="10"/>
          </p:nvPr>
        </p:nvSpPr>
        <p:spPr/>
        <p:txBody>
          <a:bodyPr/>
          <a:lstStyle/>
          <a:p>
            <a:fld id="{7CF0BCE0-945C-4FDF-95A1-2149B1FF5B83}" type="datetimeFigureOut">
              <a:rPr lang="en-US" smtClean="0"/>
              <a:t>7/21/22</a:t>
            </a:fld>
            <a:endParaRPr lang="en-US"/>
          </a:p>
        </p:txBody>
      </p:sp>
      <p:sp>
        <p:nvSpPr>
          <p:cNvPr id="6" name="Footer Placeholder 5">
            <a:extLst>
              <a:ext uri="{FF2B5EF4-FFF2-40B4-BE49-F238E27FC236}">
                <a16:creationId xmlns:a16="http://schemas.microsoft.com/office/drawing/2014/main" id="{643A0111-5FC7-41FB-0E49-C1C9DD0194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09333A-D63B-5EAC-BEAB-18B909BD2813}"/>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570685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CE6C-AB2C-F5D4-B3AA-D2AE7D0734A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D3128C0-A155-C888-3A18-ABC68B9ECE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C73167-193F-E171-222B-B9207D39E0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925D92C-51E2-ADD1-B015-6C7E15AEFB73}"/>
              </a:ext>
            </a:extLst>
          </p:cNvPr>
          <p:cNvSpPr>
            <a:spLocks noGrp="1"/>
          </p:cNvSpPr>
          <p:nvPr>
            <p:ph type="dt" sz="half" idx="10"/>
          </p:nvPr>
        </p:nvSpPr>
        <p:spPr/>
        <p:txBody>
          <a:bodyPr/>
          <a:lstStyle/>
          <a:p>
            <a:fld id="{7CF0BCE0-945C-4FDF-95A1-2149B1FF5B83}" type="datetimeFigureOut">
              <a:rPr lang="en-US" smtClean="0"/>
              <a:t>7/21/22</a:t>
            </a:fld>
            <a:endParaRPr lang="en-US"/>
          </a:p>
        </p:txBody>
      </p:sp>
      <p:sp>
        <p:nvSpPr>
          <p:cNvPr id="6" name="Footer Placeholder 5">
            <a:extLst>
              <a:ext uri="{FF2B5EF4-FFF2-40B4-BE49-F238E27FC236}">
                <a16:creationId xmlns:a16="http://schemas.microsoft.com/office/drawing/2014/main" id="{CF435A67-D013-66F3-9F70-26CA5EF028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14099B-55AB-4273-5777-A246478BEA36}"/>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592652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4C624-6300-EDF3-1118-04F74484B4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BD1E3AC-E890-011E-C177-D7CEC80528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4F1A36A-A861-F642-FCAE-FAB5DE5420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a:fld id="{7CF0BCE0-945C-4FDF-95A1-2149B1FF5B83}" type="datetimeFigureOut">
              <a:rPr lang="en-US" smtClean="0"/>
              <a:pPr algn="r"/>
              <a:t>7/21/22</a:t>
            </a:fld>
            <a:endParaRPr lang="en-US" dirty="0"/>
          </a:p>
        </p:txBody>
      </p:sp>
      <p:sp>
        <p:nvSpPr>
          <p:cNvPr id="5" name="Footer Placeholder 4">
            <a:extLst>
              <a:ext uri="{FF2B5EF4-FFF2-40B4-BE49-F238E27FC236}">
                <a16:creationId xmlns:a16="http://schemas.microsoft.com/office/drawing/2014/main" id="{298C9430-AA01-9268-D008-085D95F67E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z="1000" dirty="0"/>
          </a:p>
        </p:txBody>
      </p:sp>
      <p:sp>
        <p:nvSpPr>
          <p:cNvPr id="6" name="Slide Number Placeholder 5">
            <a:extLst>
              <a:ext uri="{FF2B5EF4-FFF2-40B4-BE49-F238E27FC236}">
                <a16:creationId xmlns:a16="http://schemas.microsoft.com/office/drawing/2014/main" id="{0A3100D0-3A9D-3FC6-8637-24BB656543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77608-3819-479B-BB98-C216BA724EFE}" type="slidenum">
              <a:rPr lang="en-US" smtClean="0"/>
              <a:pPr/>
              <a:t>‹#›</a:t>
            </a:fld>
            <a:endParaRPr lang="en-US" sz="1000" dirty="0"/>
          </a:p>
        </p:txBody>
      </p:sp>
    </p:spTree>
    <p:extLst>
      <p:ext uri="{BB962C8B-B14F-4D97-AF65-F5344CB8AC3E}">
        <p14:creationId xmlns:p14="http://schemas.microsoft.com/office/powerpoint/2010/main" val="203587831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github.com/kathycon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github.com/kathycong/motroadsafet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erial view of a highway interchange">
            <a:extLst>
              <a:ext uri="{FF2B5EF4-FFF2-40B4-BE49-F238E27FC236}">
                <a16:creationId xmlns:a16="http://schemas.microsoft.com/office/drawing/2014/main" id="{748DB1A9-FCC4-072B-2B9F-9815E0D28B75}"/>
              </a:ext>
            </a:extLst>
          </p:cNvPr>
          <p:cNvPicPr>
            <a:picLocks noChangeAspect="1"/>
          </p:cNvPicPr>
          <p:nvPr/>
        </p:nvPicPr>
        <p:blipFill rotWithShape="1">
          <a:blip r:embed="rId3"/>
          <a:srcRect t="21008" b="11627"/>
          <a:stretch/>
        </p:blipFill>
        <p:spPr>
          <a:xfrm>
            <a:off x="-3047" y="10"/>
            <a:ext cx="12191999" cy="6857990"/>
          </a:xfrm>
          <a:prstGeom prst="rect">
            <a:avLst/>
          </a:prstGeom>
        </p:spPr>
      </p:pic>
      <p:sp>
        <p:nvSpPr>
          <p:cNvPr id="20" name="Rectangle 1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691A60E9-3DAA-7B65-2D54-0A2E741B19F0}"/>
              </a:ext>
            </a:extLst>
          </p:cNvPr>
          <p:cNvSpPr txBox="1">
            <a:spLocks/>
          </p:cNvSpPr>
          <p:nvPr/>
        </p:nvSpPr>
        <p:spPr>
          <a:xfrm>
            <a:off x="850900" y="3657600"/>
            <a:ext cx="10350500" cy="2336800"/>
          </a:xfrm>
          <a:prstGeom prst="rect">
            <a:avLst/>
          </a:prstGeom>
          <a:solidFill>
            <a:srgbClr val="FFFFFF">
              <a:alpha val="38824"/>
            </a:srgbClr>
          </a:solidFill>
          <a:ln>
            <a:noFill/>
          </a:ln>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NZ" sz="5400" b="1" spc="50" dirty="0">
                <a:ln w="12700">
                  <a:solidFill>
                    <a:schemeClr val="bg2">
                      <a:lumMod val="90000"/>
                    </a:schemeClr>
                  </a:solidFill>
                </a:ln>
                <a:solidFill>
                  <a:schemeClr val="bg1"/>
                </a:solidFill>
                <a:effectLst>
                  <a:glow rad="228600">
                    <a:schemeClr val="accent3">
                      <a:satMod val="175000"/>
                      <a:alpha val="40000"/>
                    </a:schemeClr>
                  </a:glow>
                  <a:innerShdw blurRad="63500" dist="50800" dir="8100000">
                    <a:prstClr val="black">
                      <a:alpha val="50000"/>
                    </a:prstClr>
                  </a:innerShdw>
                </a:effectLst>
                <a:latin typeface="+mn-lt"/>
              </a:rPr>
              <a:t>Safety risk methodology and metrics with open-source tools and open data</a:t>
            </a:r>
          </a:p>
          <a:p>
            <a:pPr algn="ctr"/>
            <a:endParaRPr lang="en-US" sz="5400" b="1" spc="50" dirty="0">
              <a:ln w="12700">
                <a:solidFill>
                  <a:schemeClr val="bg2">
                    <a:lumMod val="90000"/>
                  </a:schemeClr>
                </a:solidFill>
              </a:ln>
              <a:solidFill>
                <a:schemeClr val="bg1"/>
              </a:solidFill>
              <a:effectLst>
                <a:glow rad="228600">
                  <a:schemeClr val="accent3">
                    <a:satMod val="175000"/>
                    <a:alpha val="40000"/>
                  </a:schemeClr>
                </a:glow>
                <a:innerShdw blurRad="63500" dist="50800" dir="8100000">
                  <a:prstClr val="black">
                    <a:alpha val="50000"/>
                  </a:prstClr>
                </a:innerShdw>
              </a:effectLst>
              <a:latin typeface="+mn-lt"/>
            </a:endParaRPr>
          </a:p>
          <a:p>
            <a:pPr algn="ctr"/>
            <a:r>
              <a:rPr lang="en-US" sz="2800" b="1" spc="50" dirty="0">
                <a:ln w="12700">
                  <a:solidFill>
                    <a:schemeClr val="bg2">
                      <a:lumMod val="90000"/>
                    </a:schemeClr>
                  </a:solidFill>
                </a:ln>
                <a:solidFill>
                  <a:schemeClr val="bg1"/>
                </a:solidFill>
                <a:effectLst>
                  <a:glow rad="228600">
                    <a:schemeClr val="accent3">
                      <a:satMod val="175000"/>
                      <a:alpha val="40000"/>
                    </a:schemeClr>
                  </a:glow>
                  <a:innerShdw blurRad="63500" dist="50800" dir="8100000">
                    <a:prstClr val="black">
                      <a:alpha val="50000"/>
                    </a:prstClr>
                  </a:innerShdw>
                </a:effectLst>
              </a:rPr>
              <a:t>Student: Kathlyn Anne </a:t>
            </a:r>
            <a:r>
              <a:rPr lang="en-US" sz="2800" b="1" spc="50" dirty="0" err="1">
                <a:ln w="12700">
                  <a:solidFill>
                    <a:schemeClr val="bg2">
                      <a:lumMod val="90000"/>
                    </a:schemeClr>
                  </a:solidFill>
                </a:ln>
                <a:solidFill>
                  <a:schemeClr val="bg1"/>
                </a:solidFill>
                <a:effectLst>
                  <a:glow rad="228600">
                    <a:schemeClr val="accent3">
                      <a:satMod val="175000"/>
                      <a:alpha val="40000"/>
                    </a:schemeClr>
                  </a:glow>
                  <a:innerShdw blurRad="63500" dist="50800" dir="8100000">
                    <a:prstClr val="black">
                      <a:alpha val="50000"/>
                    </a:prstClr>
                  </a:innerShdw>
                </a:effectLst>
              </a:rPr>
              <a:t>Ycong</a:t>
            </a:r>
            <a:r>
              <a:rPr lang="en-US" sz="2800" b="1" spc="50" dirty="0">
                <a:ln w="12700">
                  <a:solidFill>
                    <a:schemeClr val="bg2">
                      <a:lumMod val="90000"/>
                    </a:schemeClr>
                  </a:solidFill>
                </a:ln>
                <a:solidFill>
                  <a:schemeClr val="bg1"/>
                </a:solidFill>
                <a:effectLst>
                  <a:glow rad="228600">
                    <a:schemeClr val="accent3">
                      <a:satMod val="175000"/>
                      <a:alpha val="40000"/>
                    </a:schemeClr>
                  </a:glow>
                  <a:innerShdw blurRad="63500" dist="50800" dir="8100000">
                    <a:prstClr val="black">
                      <a:alpha val="50000"/>
                    </a:prstClr>
                  </a:innerShdw>
                </a:effectLst>
              </a:rPr>
              <a:t> (kyco720)</a:t>
            </a:r>
          </a:p>
          <a:p>
            <a:pPr algn="ctr"/>
            <a:r>
              <a:rPr lang="en-US" sz="2800" b="1" spc="50" dirty="0">
                <a:ln w="12700">
                  <a:solidFill>
                    <a:schemeClr val="bg2">
                      <a:lumMod val="90000"/>
                    </a:schemeClr>
                  </a:solidFill>
                </a:ln>
                <a:solidFill>
                  <a:schemeClr val="bg1"/>
                </a:solidFill>
                <a:effectLst>
                  <a:glow rad="228600">
                    <a:schemeClr val="accent3">
                      <a:satMod val="175000"/>
                      <a:alpha val="40000"/>
                    </a:schemeClr>
                  </a:glow>
                  <a:innerShdw blurRad="63500" dist="50800" dir="8100000">
                    <a:prstClr val="black">
                      <a:alpha val="50000"/>
                    </a:prstClr>
                  </a:innerShdw>
                </a:effectLst>
              </a:rPr>
              <a:t>Supervisor : Simon </a:t>
            </a:r>
            <a:r>
              <a:rPr lang="en-US" sz="2800" b="1" spc="50" dirty="0" err="1">
                <a:ln w="12700">
                  <a:solidFill>
                    <a:schemeClr val="bg2">
                      <a:lumMod val="90000"/>
                    </a:schemeClr>
                  </a:solidFill>
                </a:ln>
                <a:solidFill>
                  <a:schemeClr val="bg1"/>
                </a:solidFill>
                <a:effectLst>
                  <a:glow rad="228600">
                    <a:schemeClr val="accent3">
                      <a:satMod val="175000"/>
                      <a:alpha val="40000"/>
                    </a:schemeClr>
                  </a:glow>
                  <a:innerShdw blurRad="63500" dist="50800" dir="8100000">
                    <a:prstClr val="black">
                      <a:alpha val="50000"/>
                    </a:prstClr>
                  </a:innerShdw>
                </a:effectLst>
              </a:rPr>
              <a:t>Urbanek</a:t>
            </a:r>
            <a:endParaRPr lang="en-US" sz="2800" b="1" spc="50" dirty="0">
              <a:ln w="12700">
                <a:solidFill>
                  <a:schemeClr val="bg2">
                    <a:lumMod val="90000"/>
                  </a:schemeClr>
                </a:solidFill>
              </a:ln>
              <a:solidFill>
                <a:schemeClr val="bg1"/>
              </a:solidFill>
              <a:effectLst>
                <a:glow rad="228600">
                  <a:schemeClr val="accent3">
                    <a:satMod val="175000"/>
                    <a:alpha val="40000"/>
                  </a:schemeClr>
                </a:glow>
                <a:innerShdw blurRad="63500" dist="50800" dir="8100000">
                  <a:prstClr val="black">
                    <a:alpha val="50000"/>
                  </a:prstClr>
                </a:innerShdw>
              </a:effectLst>
            </a:endParaRPr>
          </a:p>
        </p:txBody>
      </p:sp>
    </p:spTree>
    <p:extLst>
      <p:ext uri="{BB962C8B-B14F-4D97-AF65-F5344CB8AC3E}">
        <p14:creationId xmlns:p14="http://schemas.microsoft.com/office/powerpoint/2010/main" val="1614210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6EEB1-22A6-9918-6DFD-B20D7E25AE56}"/>
              </a:ext>
            </a:extLst>
          </p:cNvPr>
          <p:cNvSpPr>
            <a:spLocks noGrp="1"/>
          </p:cNvSpPr>
          <p:nvPr>
            <p:ph type="title"/>
          </p:nvPr>
        </p:nvSpPr>
        <p:spPr/>
        <p:txBody>
          <a:bodyPr/>
          <a:lstStyle/>
          <a:p>
            <a:r>
              <a:rPr lang="en-US" sz="36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Road Safety Risk</a:t>
            </a:r>
          </a:p>
        </p:txBody>
      </p:sp>
      <p:sp>
        <p:nvSpPr>
          <p:cNvPr id="3" name="Content Placeholder 2">
            <a:extLst>
              <a:ext uri="{FF2B5EF4-FFF2-40B4-BE49-F238E27FC236}">
                <a16:creationId xmlns:a16="http://schemas.microsoft.com/office/drawing/2014/main" id="{6E5490F3-DEDD-9A5F-02E4-B788BF239CE2}"/>
              </a:ext>
            </a:extLst>
          </p:cNvPr>
          <p:cNvSpPr>
            <a:spLocks noGrp="1"/>
          </p:cNvSpPr>
          <p:nvPr>
            <p:ph idx="1"/>
          </p:nvPr>
        </p:nvSpPr>
        <p:spPr>
          <a:xfrm>
            <a:off x="838200" y="1690688"/>
            <a:ext cx="10515600" cy="4486275"/>
          </a:xfrm>
        </p:spPr>
        <p:txBody>
          <a:bodyPr>
            <a:normAutofit/>
          </a:bodyPr>
          <a:lstStyle/>
          <a:p>
            <a:pPr marL="0" indent="0">
              <a:buNone/>
            </a:pPr>
            <a:r>
              <a:rPr lang="en-US" sz="32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 the probability of a traffic accident occurring (</a:t>
            </a:r>
            <a:r>
              <a:rPr lang="en-US" sz="3200"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Hakkert</a:t>
            </a:r>
            <a:r>
              <a:rPr lang="en-US" sz="32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et al, 2002).</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87AF6C31-22A4-E69B-EFB8-B980CB289BC1}"/>
                  </a:ext>
                </a:extLst>
              </p:cNvPr>
              <p:cNvSpPr txBox="1"/>
              <p:nvPr/>
            </p:nvSpPr>
            <p:spPr>
              <a:xfrm>
                <a:off x="1735875" y="3005853"/>
                <a:ext cx="8322039" cy="113441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600" i="1" smtClean="0">
                          <a:latin typeface="Cambria Math" panose="02040503050406030204" pitchFamily="18" charset="0"/>
                        </a:rPr>
                        <m:t>𝑅𝑜𝑎𝑑</m:t>
                      </m:r>
                      <m:r>
                        <a:rPr lang="en-US" sz="3600" i="0">
                          <a:latin typeface="Cambria Math" panose="02040503050406030204" pitchFamily="18" charset="0"/>
                        </a:rPr>
                        <m:t> </m:t>
                      </m:r>
                      <m:r>
                        <a:rPr lang="en-US" sz="3600" i="1">
                          <a:latin typeface="Cambria Math" panose="02040503050406030204" pitchFamily="18" charset="0"/>
                        </a:rPr>
                        <m:t>𝑠𝑎𝑓𝑒𝑡𝑦</m:t>
                      </m:r>
                      <m:r>
                        <a:rPr lang="en-US" sz="3600" i="0">
                          <a:latin typeface="Cambria Math" panose="02040503050406030204" pitchFamily="18" charset="0"/>
                        </a:rPr>
                        <m:t> </m:t>
                      </m:r>
                      <m:r>
                        <a:rPr lang="en-US" sz="3600" i="1">
                          <a:latin typeface="Cambria Math" panose="02040503050406030204" pitchFamily="18" charset="0"/>
                        </a:rPr>
                        <m:t>𝑟𝑖𝑠𝑘</m:t>
                      </m:r>
                      <m:r>
                        <a:rPr lang="en-US" sz="3600" i="0">
                          <a:latin typeface="Cambria Math" panose="02040503050406030204" pitchFamily="18" charset="0"/>
                        </a:rPr>
                        <m:t>=</m:t>
                      </m:r>
                      <m:f>
                        <m:fPr>
                          <m:ctrlPr>
                            <a:rPr lang="en-US" sz="3600" i="1">
                              <a:solidFill>
                                <a:srgbClr val="836967"/>
                              </a:solidFill>
                              <a:latin typeface="Cambria Math" panose="02040503050406030204" pitchFamily="18" charset="0"/>
                            </a:rPr>
                          </m:ctrlPr>
                        </m:fPr>
                        <m:num>
                          <m:r>
                            <m:rPr>
                              <m:sty m:val="p"/>
                            </m:rPr>
                            <a:rPr lang="en-US" sz="3600" i="0">
                              <a:latin typeface="Cambria Math" panose="02040503050406030204" pitchFamily="18" charset="0"/>
                            </a:rPr>
                            <m:t>consequence</m:t>
                          </m:r>
                        </m:num>
                        <m:den>
                          <m:r>
                            <a:rPr lang="en-US" sz="3600" i="1">
                              <a:latin typeface="Cambria Math" panose="02040503050406030204" pitchFamily="18" charset="0"/>
                            </a:rPr>
                            <m:t>𝐸𝑥𝑝𝑜𝑠𝑢𝑟𝑒</m:t>
                          </m:r>
                        </m:den>
                      </m:f>
                    </m:oMath>
                  </m:oMathPara>
                </a14:m>
                <a:endParaRPr lang="en-US" sz="3600" dirty="0"/>
              </a:p>
            </p:txBody>
          </p:sp>
        </mc:Choice>
        <mc:Fallback>
          <p:sp>
            <p:nvSpPr>
              <p:cNvPr id="10" name="TextBox 9">
                <a:extLst>
                  <a:ext uri="{FF2B5EF4-FFF2-40B4-BE49-F238E27FC236}">
                    <a16:creationId xmlns:a16="http://schemas.microsoft.com/office/drawing/2014/main" id="{87AF6C31-22A4-E69B-EFB8-B980CB289BC1}"/>
                  </a:ext>
                </a:extLst>
              </p:cNvPr>
              <p:cNvSpPr txBox="1">
                <a:spLocks noRot="1" noChangeAspect="1" noMove="1" noResize="1" noEditPoints="1" noAdjustHandles="1" noChangeArrowheads="1" noChangeShapeType="1" noTextEdit="1"/>
              </p:cNvSpPr>
              <p:nvPr/>
            </p:nvSpPr>
            <p:spPr>
              <a:xfrm>
                <a:off x="1735875" y="3005853"/>
                <a:ext cx="8322039" cy="1134413"/>
              </a:xfrm>
              <a:prstGeom prst="rect">
                <a:avLst/>
              </a:prstGeom>
              <a:blipFill>
                <a:blip r:embed="rId3"/>
                <a:stretch>
                  <a:fillRect b="-12222"/>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5F1F3438-5DEB-E612-FD1E-B4588BE58475}"/>
              </a:ext>
            </a:extLst>
          </p:cNvPr>
          <p:cNvSpPr txBox="1"/>
          <p:nvPr/>
        </p:nvSpPr>
        <p:spPr>
          <a:xfrm>
            <a:off x="50801" y="6216573"/>
            <a:ext cx="11692188" cy="807913"/>
          </a:xfrm>
          <a:prstGeom prst="rect">
            <a:avLst/>
          </a:prstGeom>
          <a:noFill/>
        </p:spPr>
        <p:txBody>
          <a:bodyPr wrap="square">
            <a:spAutoFit/>
          </a:bodyPr>
          <a:lstStyle/>
          <a:p>
            <a:r>
              <a:rPr lang="en-NZ" sz="900" dirty="0">
                <a:solidFill>
                  <a:srgbClr val="222222"/>
                </a:solidFill>
                <a:latin typeface="Cambria" panose="02040503050406030204" pitchFamily="18" charset="0"/>
                <a:ea typeface="Times New Roman" panose="02020603050405020304" pitchFamily="18" charset="0"/>
                <a:cs typeface="Arial" panose="020B0604020202020204" pitchFamily="34" charset="0"/>
              </a:rPr>
              <a:t>Reference: </a:t>
            </a:r>
          </a:p>
          <a:p>
            <a:r>
              <a:rPr lang="en-NZ" sz="900" dirty="0" err="1">
                <a:solidFill>
                  <a:srgbClr val="222222"/>
                </a:solidFill>
                <a:effectLst/>
                <a:latin typeface="Cambria" panose="02040503050406030204" pitchFamily="18" charset="0"/>
                <a:ea typeface="Times New Roman" panose="02020603050405020304" pitchFamily="18" charset="0"/>
                <a:cs typeface="Arial" panose="020B0604020202020204" pitchFamily="34" charset="0"/>
              </a:rPr>
              <a:t>Hakkert</a:t>
            </a:r>
            <a:r>
              <a:rPr lang="en-NZ" sz="900" dirty="0">
                <a:solidFill>
                  <a:srgbClr val="222222"/>
                </a:solidFill>
                <a:effectLst/>
                <a:latin typeface="Cambria" panose="02040503050406030204" pitchFamily="18" charset="0"/>
                <a:ea typeface="Times New Roman" panose="02020603050405020304" pitchFamily="18" charset="0"/>
                <a:cs typeface="Arial" panose="020B0604020202020204" pitchFamily="34" charset="0"/>
              </a:rPr>
              <a:t>, A. S., </a:t>
            </a:r>
            <a:r>
              <a:rPr lang="en-NZ" sz="900" dirty="0" err="1">
                <a:solidFill>
                  <a:srgbClr val="222222"/>
                </a:solidFill>
                <a:effectLst/>
                <a:latin typeface="Cambria" panose="02040503050406030204" pitchFamily="18" charset="0"/>
                <a:ea typeface="Times New Roman" panose="02020603050405020304" pitchFamily="18" charset="0"/>
                <a:cs typeface="Arial" panose="020B0604020202020204" pitchFamily="34" charset="0"/>
              </a:rPr>
              <a:t>Braimaister</a:t>
            </a:r>
            <a:r>
              <a:rPr lang="en-NZ" sz="900" dirty="0">
                <a:solidFill>
                  <a:srgbClr val="222222"/>
                </a:solidFill>
                <a:effectLst/>
                <a:latin typeface="Cambria" panose="02040503050406030204" pitchFamily="18" charset="0"/>
                <a:ea typeface="Times New Roman" panose="02020603050405020304" pitchFamily="18" charset="0"/>
                <a:cs typeface="Arial" panose="020B0604020202020204" pitchFamily="34" charset="0"/>
              </a:rPr>
              <a:t>, L., &amp; Van </a:t>
            </a:r>
            <a:r>
              <a:rPr lang="en-NZ" sz="900" dirty="0" err="1">
                <a:solidFill>
                  <a:srgbClr val="222222"/>
                </a:solidFill>
                <a:effectLst/>
                <a:latin typeface="Cambria" panose="02040503050406030204" pitchFamily="18" charset="0"/>
                <a:ea typeface="Times New Roman" panose="02020603050405020304" pitchFamily="18" charset="0"/>
                <a:cs typeface="Arial" panose="020B0604020202020204" pitchFamily="34" charset="0"/>
              </a:rPr>
              <a:t>Schagen</a:t>
            </a:r>
            <a:r>
              <a:rPr lang="en-NZ" sz="900" dirty="0">
                <a:solidFill>
                  <a:srgbClr val="222222"/>
                </a:solidFill>
                <a:effectLst/>
                <a:latin typeface="Cambria" panose="02040503050406030204" pitchFamily="18" charset="0"/>
                <a:ea typeface="Times New Roman" panose="02020603050405020304" pitchFamily="18" charset="0"/>
                <a:cs typeface="Arial" panose="020B0604020202020204" pitchFamily="34" charset="0"/>
              </a:rPr>
              <a:t>, I. (2002). </a:t>
            </a:r>
            <a:r>
              <a:rPr lang="en-NZ" sz="900" i="1" dirty="0">
                <a:solidFill>
                  <a:srgbClr val="222222"/>
                </a:solidFill>
                <a:effectLst/>
                <a:latin typeface="Cambria" panose="02040503050406030204" pitchFamily="18" charset="0"/>
                <a:ea typeface="Times New Roman" panose="02020603050405020304" pitchFamily="18" charset="0"/>
                <a:cs typeface="Arial" panose="020B0604020202020204" pitchFamily="34" charset="0"/>
              </a:rPr>
              <a:t>The uses of exposure and risk in road safety studies</a:t>
            </a:r>
            <a:r>
              <a:rPr lang="en-NZ" sz="900" dirty="0">
                <a:solidFill>
                  <a:srgbClr val="222222"/>
                </a:solidFill>
                <a:effectLst/>
                <a:latin typeface="Cambria" panose="02040503050406030204" pitchFamily="18" charset="0"/>
                <a:ea typeface="Times New Roman" panose="02020603050405020304" pitchFamily="18" charset="0"/>
                <a:cs typeface="Arial" panose="020B0604020202020204" pitchFamily="34" charset="0"/>
              </a:rPr>
              <a:t> (Vol. 2002, No. 12). SWOV, </a:t>
            </a:r>
            <a:r>
              <a:rPr lang="en-NZ" sz="900" dirty="0" err="1">
                <a:solidFill>
                  <a:srgbClr val="222222"/>
                </a:solidFill>
                <a:effectLst/>
                <a:latin typeface="Cambria" panose="02040503050406030204" pitchFamily="18" charset="0"/>
                <a:ea typeface="Times New Roman" panose="02020603050405020304" pitchFamily="18" charset="0"/>
                <a:cs typeface="Arial" panose="020B0604020202020204" pitchFamily="34" charset="0"/>
              </a:rPr>
              <a:t>Leidschendam</a:t>
            </a:r>
            <a:r>
              <a:rPr lang="en-NZ" sz="900" dirty="0">
                <a:solidFill>
                  <a:srgbClr val="222222"/>
                </a:solidFill>
                <a:effectLst/>
                <a:latin typeface="Cambria" panose="02040503050406030204" pitchFamily="18" charset="0"/>
                <a:ea typeface="Times New Roman" panose="02020603050405020304" pitchFamily="18" charset="0"/>
                <a:cs typeface="Arial" panose="020B0604020202020204" pitchFamily="34" charset="0"/>
              </a:rPr>
              <a:t>: SWOV Institute for Road Safety.</a:t>
            </a:r>
            <a:r>
              <a:rPr lang="en-NZ" sz="900" dirty="0">
                <a:effectLst/>
              </a:rPr>
              <a:t> </a:t>
            </a:r>
          </a:p>
          <a:p>
            <a:r>
              <a:rPr lang="en-NZ" sz="900" dirty="0">
                <a:solidFill>
                  <a:srgbClr val="222222"/>
                </a:solidFill>
                <a:latin typeface="Cambria" panose="02040503050406030204" pitchFamily="18" charset="0"/>
                <a:cs typeface="Arial" panose="020B0604020202020204" pitchFamily="34" charset="0"/>
              </a:rPr>
              <a:t>Shah, S. A. R., Ahmad, N., Shen, Y., </a:t>
            </a:r>
            <a:r>
              <a:rPr lang="en-NZ" sz="900" dirty="0" err="1">
                <a:solidFill>
                  <a:srgbClr val="222222"/>
                </a:solidFill>
                <a:latin typeface="Cambria" panose="02040503050406030204" pitchFamily="18" charset="0"/>
                <a:cs typeface="Arial" panose="020B0604020202020204" pitchFamily="34" charset="0"/>
              </a:rPr>
              <a:t>Pirdavani</a:t>
            </a:r>
            <a:r>
              <a:rPr lang="en-NZ" sz="900" dirty="0">
                <a:solidFill>
                  <a:srgbClr val="222222"/>
                </a:solidFill>
                <a:latin typeface="Cambria" panose="02040503050406030204" pitchFamily="18" charset="0"/>
                <a:cs typeface="Arial" panose="020B0604020202020204" pitchFamily="34" charset="0"/>
              </a:rPr>
              <a:t>, A., Basheer, M. A., &amp; </a:t>
            </a:r>
            <a:r>
              <a:rPr lang="en-NZ" sz="900" dirty="0" err="1">
                <a:solidFill>
                  <a:srgbClr val="222222"/>
                </a:solidFill>
                <a:latin typeface="Cambria" panose="02040503050406030204" pitchFamily="18" charset="0"/>
                <a:cs typeface="Arial" panose="020B0604020202020204" pitchFamily="34" charset="0"/>
              </a:rPr>
              <a:t>Brijs</a:t>
            </a:r>
            <a:r>
              <a:rPr lang="en-NZ" sz="900" dirty="0">
                <a:solidFill>
                  <a:srgbClr val="222222"/>
                </a:solidFill>
                <a:latin typeface="Cambria" panose="02040503050406030204" pitchFamily="18" charset="0"/>
                <a:cs typeface="Arial" panose="020B0604020202020204" pitchFamily="34" charset="0"/>
              </a:rPr>
              <a:t>, T. (2018). Road safety risk assessment: an analysis of transport policy and management for low-, middle-, and high-income Asian countries. Sustainability, 10(2), 389. </a:t>
            </a:r>
          </a:p>
          <a:p>
            <a:r>
              <a:rPr lang="en-NZ" sz="900" dirty="0">
                <a:solidFill>
                  <a:srgbClr val="222222"/>
                </a:solidFill>
                <a:latin typeface="Cambria" panose="02040503050406030204" pitchFamily="18" charset="0"/>
                <a:cs typeface="Arial" panose="020B0604020202020204" pitchFamily="34" charset="0"/>
              </a:rPr>
              <a:t>Pei, X., Wong, S. C., &amp; Sze, N. N. (2012). The roles of exposure and speed in road safety analysis. Accident analysis &amp; prevention, 48, 464-471.</a:t>
            </a:r>
          </a:p>
          <a:p>
            <a:endParaRPr lang="en-US" sz="1050" dirty="0"/>
          </a:p>
        </p:txBody>
      </p:sp>
      <p:sp>
        <p:nvSpPr>
          <p:cNvPr id="16" name="TextBox 15">
            <a:extLst>
              <a:ext uri="{FF2B5EF4-FFF2-40B4-BE49-F238E27FC236}">
                <a16:creationId xmlns:a16="http://schemas.microsoft.com/office/drawing/2014/main" id="{360DB5B4-A938-7F13-5B08-CD474BD01770}"/>
              </a:ext>
            </a:extLst>
          </p:cNvPr>
          <p:cNvSpPr txBox="1"/>
          <p:nvPr/>
        </p:nvSpPr>
        <p:spPr>
          <a:xfrm>
            <a:off x="1968501" y="4277116"/>
            <a:ext cx="9385299" cy="1169551"/>
          </a:xfrm>
          <a:prstGeom prst="rect">
            <a:avLst/>
          </a:prstGeom>
          <a:noFill/>
        </p:spPr>
        <p:txBody>
          <a:bodyPr wrap="square">
            <a:spAutoFit/>
          </a:bodyPr>
          <a:lstStyle/>
          <a:p>
            <a:r>
              <a:rPr lang="en-US" sz="1400" b="1" dirty="0">
                <a:solidFill>
                  <a:schemeClr val="bg1">
                    <a:lumMod val="50000"/>
                  </a:schemeClr>
                </a:solidFill>
                <a:effectLst/>
                <a:latin typeface="Cambria" panose="02040503050406030204" pitchFamily="18" charset="0"/>
                <a:ea typeface="Times New Roman" panose="02020603050405020304" pitchFamily="18" charset="0"/>
                <a:cs typeface="Nimbus Rom No 9 L"/>
              </a:rPr>
              <a:t>Where:</a:t>
            </a:r>
          </a:p>
          <a:p>
            <a:r>
              <a:rPr lang="en-US" sz="1400" b="1" i="1" dirty="0">
                <a:solidFill>
                  <a:schemeClr val="bg1">
                    <a:lumMod val="50000"/>
                  </a:schemeClr>
                </a:solidFill>
                <a:effectLst/>
                <a:latin typeface="Cambria" panose="02040503050406030204" pitchFamily="18" charset="0"/>
                <a:ea typeface="Times New Roman" panose="02020603050405020304" pitchFamily="18" charset="0"/>
                <a:cs typeface="Nimbus Rom No 9 L"/>
              </a:rPr>
              <a:t> consequence </a:t>
            </a:r>
          </a:p>
          <a:p>
            <a:r>
              <a:rPr lang="en-US" sz="1400" dirty="0">
                <a:solidFill>
                  <a:schemeClr val="bg1">
                    <a:lumMod val="50000"/>
                  </a:schemeClr>
                </a:solidFill>
                <a:latin typeface="Cambria" panose="02040503050406030204" pitchFamily="18" charset="0"/>
                <a:ea typeface="Times New Roman" panose="02020603050405020304" pitchFamily="18" charset="0"/>
                <a:cs typeface="Nimbus Rom No 9 L"/>
              </a:rPr>
              <a:t>-</a:t>
            </a:r>
            <a:r>
              <a:rPr lang="en-US" sz="1400" dirty="0">
                <a:solidFill>
                  <a:schemeClr val="bg1">
                    <a:lumMod val="50000"/>
                  </a:schemeClr>
                </a:solidFill>
                <a:effectLst/>
                <a:latin typeface="Cambria" panose="02040503050406030204" pitchFamily="18" charset="0"/>
                <a:ea typeface="Times New Roman" panose="02020603050405020304" pitchFamily="18" charset="0"/>
                <a:cs typeface="Nimbus Rom No 9 L"/>
              </a:rPr>
              <a:t>the road safety outcome, typically the total number of fatalities or serious injuries (Shah, et al., 2018)</a:t>
            </a:r>
          </a:p>
          <a:p>
            <a:r>
              <a:rPr lang="en-US" sz="1400" b="1" dirty="0">
                <a:solidFill>
                  <a:schemeClr val="bg1">
                    <a:lumMod val="50000"/>
                  </a:schemeClr>
                </a:solidFill>
                <a:effectLst/>
                <a:latin typeface="Cambria" panose="02040503050406030204" pitchFamily="18" charset="0"/>
                <a:ea typeface="Times New Roman" panose="02020603050405020304" pitchFamily="18" charset="0"/>
                <a:cs typeface="Nimbus Rom No 9 L"/>
              </a:rPr>
              <a:t>exposure </a:t>
            </a:r>
          </a:p>
          <a:p>
            <a:r>
              <a:rPr lang="en-US" sz="1400" dirty="0">
                <a:solidFill>
                  <a:schemeClr val="bg1">
                    <a:lumMod val="50000"/>
                  </a:schemeClr>
                </a:solidFill>
                <a:latin typeface="Cambria" panose="02040503050406030204" pitchFamily="18" charset="0"/>
                <a:ea typeface="Times New Roman" panose="02020603050405020304" pitchFamily="18" charset="0"/>
                <a:cs typeface="Nimbus Rom No 9 L"/>
              </a:rPr>
              <a:t>- </a:t>
            </a:r>
            <a:r>
              <a:rPr lang="en-US" sz="1400" dirty="0">
                <a:solidFill>
                  <a:schemeClr val="bg1">
                    <a:lumMod val="50000"/>
                  </a:schemeClr>
                </a:solidFill>
                <a:effectLst/>
                <a:latin typeface="Cambria" panose="02040503050406030204" pitchFamily="18" charset="0"/>
                <a:ea typeface="Times New Roman" panose="02020603050405020304" pitchFamily="18" charset="0"/>
                <a:cs typeface="Nimbus Rom No 9 L"/>
              </a:rPr>
              <a:t>road user's likelihood of being involved in dangerous or hazardous situations (Pei, Wong &amp; Sze, 2012)</a:t>
            </a:r>
            <a:endParaRPr lang="en-US" sz="1400" dirty="0">
              <a:solidFill>
                <a:schemeClr val="bg1">
                  <a:lumMod val="50000"/>
                </a:schemeClr>
              </a:solidFill>
            </a:endParaRPr>
          </a:p>
        </p:txBody>
      </p:sp>
    </p:spTree>
    <p:extLst>
      <p:ext uri="{BB962C8B-B14F-4D97-AF65-F5344CB8AC3E}">
        <p14:creationId xmlns:p14="http://schemas.microsoft.com/office/powerpoint/2010/main" val="1703879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F87EC-66D1-D58D-92E2-062EF740A5F8}"/>
              </a:ext>
            </a:extLst>
          </p:cNvPr>
          <p:cNvSpPr>
            <a:spLocks noGrp="1"/>
          </p:cNvSpPr>
          <p:nvPr>
            <p:ph type="title"/>
          </p:nvPr>
        </p:nvSpPr>
        <p:spPr>
          <a:xfrm>
            <a:off x="488950" y="11507"/>
            <a:ext cx="10102850" cy="1221583"/>
          </a:xfrm>
        </p:spPr>
        <p:txBody>
          <a:bodyPr>
            <a:normAutofit/>
          </a:bodyPr>
          <a:lstStyle/>
          <a:p>
            <a:r>
              <a:rPr lang="en-US" sz="36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Road Safety Risk</a:t>
            </a:r>
            <a:endParaRPr lang="en-US" sz="3600" b="1" dirty="0">
              <a:solidFill>
                <a:schemeClr val="accent6">
                  <a:lumMod val="50000"/>
                </a:schemeClr>
              </a:solidFill>
            </a:endParaRPr>
          </a:p>
        </p:txBody>
      </p:sp>
      <p:sp>
        <p:nvSpPr>
          <p:cNvPr id="7" name="Content Placeholder 8">
            <a:extLst>
              <a:ext uri="{FF2B5EF4-FFF2-40B4-BE49-F238E27FC236}">
                <a16:creationId xmlns:a16="http://schemas.microsoft.com/office/drawing/2014/main" id="{E3E57CF4-1DC3-1215-7C5B-A95EE7499640}"/>
              </a:ext>
            </a:extLst>
          </p:cNvPr>
          <p:cNvSpPr txBox="1">
            <a:spLocks/>
          </p:cNvSpPr>
          <p:nvPr/>
        </p:nvSpPr>
        <p:spPr>
          <a:xfrm>
            <a:off x="488950" y="1496216"/>
            <a:ext cx="4502150" cy="4650584"/>
          </a:xfrm>
          <a:prstGeom prst="rect">
            <a:avLst/>
          </a:prstGeom>
          <a:ln w="28575" cap="flat" cmpd="sng" algn="ctr">
            <a:noFill/>
            <a:prstDash val="dash"/>
            <a:miter lim="800000"/>
          </a:ln>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endParaRPr lang="en-US" sz="14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a:buFont typeface="Wingdings" pitchFamily="2" charset="2"/>
              <a:buChar char="q"/>
            </a:pPr>
            <a:r>
              <a:rPr lang="en-US" sz="20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Areas (SA2 polygons) where there is less traffic volume, but high count of traffic accidents tend to be riskier compared to areas where there is high traffic volume and comparable traffic accidents.</a:t>
            </a:r>
            <a:endParaRPr lang="en-NZ" sz="20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1" descr="Map&#10;&#10;Description automatically generated">
            <a:extLst>
              <a:ext uri="{FF2B5EF4-FFF2-40B4-BE49-F238E27FC236}">
                <a16:creationId xmlns:a16="http://schemas.microsoft.com/office/drawing/2014/main" id="{08614879-B842-F1C0-FB49-635796CBDB83}"/>
              </a:ext>
            </a:extLst>
          </p:cNvPr>
          <p:cNvPicPr>
            <a:picLocks noChangeAspect="1"/>
          </p:cNvPicPr>
          <p:nvPr/>
        </p:nvPicPr>
        <p:blipFill>
          <a:blip r:embed="rId3"/>
          <a:stretch>
            <a:fillRect/>
          </a:stretch>
        </p:blipFill>
        <p:spPr>
          <a:xfrm>
            <a:off x="5326064" y="139728"/>
            <a:ext cx="6564708" cy="6578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14300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EF17B-B6EE-F828-EE07-E027444DF6FC}"/>
              </a:ext>
            </a:extLst>
          </p:cNvPr>
          <p:cNvSpPr>
            <a:spLocks noGrp="1"/>
          </p:cNvSpPr>
          <p:nvPr>
            <p:ph type="title"/>
          </p:nvPr>
        </p:nvSpPr>
        <p:spPr>
          <a:xfrm>
            <a:off x="838200" y="365125"/>
            <a:ext cx="5524500" cy="1325563"/>
          </a:xfrm>
        </p:spPr>
        <p:txBody>
          <a:bodyPr/>
          <a:lstStyle/>
          <a:p>
            <a:r>
              <a:rPr lang="en-US"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Route Riskiness</a:t>
            </a:r>
          </a:p>
        </p:txBody>
      </p:sp>
      <p:sp>
        <p:nvSpPr>
          <p:cNvPr id="3" name="Content Placeholder 2">
            <a:extLst>
              <a:ext uri="{FF2B5EF4-FFF2-40B4-BE49-F238E27FC236}">
                <a16:creationId xmlns:a16="http://schemas.microsoft.com/office/drawing/2014/main" id="{EAAF8B48-80DF-A32D-792B-CD28A81C3E81}"/>
              </a:ext>
            </a:extLst>
          </p:cNvPr>
          <p:cNvSpPr>
            <a:spLocks noGrp="1"/>
          </p:cNvSpPr>
          <p:nvPr>
            <p:ph idx="1"/>
          </p:nvPr>
        </p:nvSpPr>
        <p:spPr>
          <a:xfrm>
            <a:off x="838200" y="1825625"/>
            <a:ext cx="6045200" cy="1095375"/>
          </a:xfrm>
        </p:spPr>
        <p:txBody>
          <a:bodyPr/>
          <a:lstStyle/>
          <a:p>
            <a:pPr marL="0" indent="0">
              <a:buNone/>
            </a:pPr>
            <a:r>
              <a:rPr lang="en-US"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How risky is a commuter’s journey from home to work?</a:t>
            </a:r>
            <a:endParaRPr lang="en-US" dirty="0"/>
          </a:p>
        </p:txBody>
      </p:sp>
      <p:pic>
        <p:nvPicPr>
          <p:cNvPr id="4" name="Picture 3" descr="Map&#10;&#10;Description automatically generated">
            <a:extLst>
              <a:ext uri="{FF2B5EF4-FFF2-40B4-BE49-F238E27FC236}">
                <a16:creationId xmlns:a16="http://schemas.microsoft.com/office/drawing/2014/main" id="{19E86F73-C62A-BFD1-B2DA-2F77A8960CCA}"/>
              </a:ext>
            </a:extLst>
          </p:cNvPr>
          <p:cNvPicPr>
            <a:picLocks noChangeAspect="1"/>
          </p:cNvPicPr>
          <p:nvPr/>
        </p:nvPicPr>
        <p:blipFill>
          <a:blip r:embed="rId3"/>
          <a:stretch>
            <a:fillRect/>
          </a:stretch>
        </p:blipFill>
        <p:spPr>
          <a:xfrm>
            <a:off x="7881840" y="205650"/>
            <a:ext cx="3564725" cy="6287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A859D46E-44F1-1417-2F7C-5E77CEEAF37F}"/>
              </a:ext>
            </a:extLst>
          </p:cNvPr>
          <p:cNvSpPr txBox="1"/>
          <p:nvPr/>
        </p:nvSpPr>
        <p:spPr>
          <a:xfrm>
            <a:off x="7761837" y="6540916"/>
            <a:ext cx="4083050" cy="369332"/>
          </a:xfrm>
          <a:prstGeom prst="rect">
            <a:avLst/>
          </a:prstGeom>
          <a:noFill/>
        </p:spPr>
        <p:txBody>
          <a:bodyPr wrap="square" rtlCol="0">
            <a:spAutoFit/>
          </a:bodyPr>
          <a:lstStyle/>
          <a:p>
            <a:r>
              <a:rPr lang="en-US" i="1" dirty="0">
                <a:solidFill>
                  <a:schemeClr val="bg1">
                    <a:lumMod val="50000"/>
                  </a:schemeClr>
                </a:solidFill>
              </a:rPr>
              <a:t>Fig. Crashes within 5 meters from route</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59F13055-0179-6A94-E15F-7F9CBB1CAF00}"/>
                  </a:ext>
                </a:extLst>
              </p:cNvPr>
              <p:cNvSpPr txBox="1"/>
              <p:nvPr/>
            </p:nvSpPr>
            <p:spPr>
              <a:xfrm>
                <a:off x="304800" y="3522680"/>
                <a:ext cx="7366000" cy="690702"/>
              </a:xfrm>
              <a:prstGeom prst="rect">
                <a:avLst/>
              </a:prstGeom>
              <a:noFill/>
            </p:spPr>
            <p:txBody>
              <a:bodyPr wrap="square" lIns="0" tIns="0" rIns="0" bIns="0" rtlCol="0">
                <a:spAutoFit/>
              </a:bodyPr>
              <a:lstStyle/>
              <a:p>
                <a:r>
                  <a:rPr lang="en-US" sz="2800" dirty="0"/>
                  <a:t>Risky Route = </a:t>
                </a:r>
                <a14:m>
                  <m:oMath xmlns:m="http://schemas.openxmlformats.org/officeDocument/2006/math">
                    <m:f>
                      <m:fPr>
                        <m:ctrlPr>
                          <a:rPr lang="en-US" sz="2800" i="1" smtClean="0">
                            <a:latin typeface="Cambria Math" panose="02040503050406030204" pitchFamily="18" charset="0"/>
                          </a:rPr>
                        </m:ctrlPr>
                      </m:fPr>
                      <m:num>
                        <m:nary>
                          <m:naryPr>
                            <m:chr m:val="∑"/>
                            <m:subHide m:val="on"/>
                            <m:supHide m:val="on"/>
                            <m:ctrlPr>
                              <a:rPr lang="en-US" sz="2800" i="1">
                                <a:latin typeface="Cambria Math" panose="02040503050406030204" pitchFamily="18" charset="0"/>
                              </a:rPr>
                            </m:ctrlPr>
                          </m:naryPr>
                          <m:sub/>
                          <m:sup/>
                          <m:e>
                            <m:r>
                              <a:rPr lang="en-US" sz="2800" i="1">
                                <a:latin typeface="Cambria Math" panose="02040503050406030204" pitchFamily="18" charset="0"/>
                              </a:rPr>
                              <m:t>𝑐𝑟𝑎𝑠h𝑒𝑠</m:t>
                            </m:r>
                            <m:r>
                              <a:rPr lang="en-US" sz="2800" i="1">
                                <a:latin typeface="Cambria Math" panose="02040503050406030204" pitchFamily="18" charset="0"/>
                              </a:rPr>
                              <m:t> </m:t>
                            </m:r>
                            <m:r>
                              <a:rPr lang="en-US" sz="2800" i="1">
                                <a:latin typeface="Cambria Math" panose="02040503050406030204" pitchFamily="18" charset="0"/>
                              </a:rPr>
                              <m:t>𝑤𝑖𝑡h𝑖𝑛</m:t>
                            </m:r>
                            <m:r>
                              <a:rPr lang="en-US" sz="2800" i="1">
                                <a:latin typeface="Cambria Math" panose="02040503050406030204" pitchFamily="18" charset="0"/>
                              </a:rPr>
                              <m:t> 5 </m:t>
                            </m:r>
                            <m:r>
                              <a:rPr lang="en-US" sz="2800" i="1">
                                <a:latin typeface="Cambria Math" panose="02040503050406030204" pitchFamily="18" charset="0"/>
                              </a:rPr>
                              <m:t>𝑚𝑒𝑡𝑒𝑟𝑠</m:t>
                            </m:r>
                          </m:e>
                        </m:nary>
                        <m:r>
                          <a:rPr lang="en-US" sz="2800" i="1">
                            <a:latin typeface="Cambria Math" panose="02040503050406030204" pitchFamily="18" charset="0"/>
                          </a:rPr>
                          <m:t> </m:t>
                        </m:r>
                        <m:r>
                          <a:rPr lang="en-US" sz="2800" i="1">
                            <a:latin typeface="Cambria Math" panose="02040503050406030204" pitchFamily="18" charset="0"/>
                            <a:ea typeface="Cambria Math" panose="02040503050406030204" pitchFamily="18" charset="0"/>
                          </a:rPr>
                          <m:t>∗</m:t>
                        </m:r>
                        <m:nary>
                          <m:naryPr>
                            <m:chr m:val="∑"/>
                            <m:subHide m:val="on"/>
                            <m:supHide m:val="on"/>
                            <m:ctrlPr>
                              <a:rPr lang="en-US" sz="2800" i="1">
                                <a:latin typeface="Cambria Math" panose="02040503050406030204" pitchFamily="18" charset="0"/>
                              </a:rPr>
                            </m:ctrlPr>
                          </m:naryPr>
                          <m:sub/>
                          <m:sup/>
                          <m:e>
                            <m:r>
                              <a:rPr lang="en-US" sz="2800" i="1">
                                <a:latin typeface="Cambria Math" panose="02040503050406030204" pitchFamily="18" charset="0"/>
                              </a:rPr>
                              <m:t>𝑐𝑜𝑚𝑚𝑢𝑡𝑒𝑟𝑠</m:t>
                            </m:r>
                          </m:e>
                        </m:nary>
                      </m:num>
                      <m:den>
                        <m:nary>
                          <m:naryPr>
                            <m:chr m:val="∑"/>
                            <m:subHide m:val="on"/>
                            <m:supHide m:val="on"/>
                            <m:ctrlPr>
                              <a:rPr lang="en-US" sz="2800" i="1">
                                <a:latin typeface="Cambria Math" panose="02040503050406030204" pitchFamily="18" charset="0"/>
                              </a:rPr>
                            </m:ctrlPr>
                          </m:naryPr>
                          <m:sub/>
                          <m:sup/>
                          <m:e>
                            <m:r>
                              <a:rPr lang="en-US" sz="2800" b="0" i="1" smtClean="0">
                                <a:latin typeface="Cambria Math" panose="02040503050406030204" pitchFamily="18" charset="0"/>
                              </a:rPr>
                              <m:t>𝑑𝑖𝑠𝑡𝑎𝑛𝑐𝑒</m:t>
                            </m:r>
                            <m:r>
                              <a:rPr lang="en-US" sz="2800" b="0" i="1" smtClean="0">
                                <a:latin typeface="Cambria Math" panose="02040503050406030204" pitchFamily="18" charset="0"/>
                              </a:rPr>
                              <m:t> </m:t>
                            </m:r>
                            <m:r>
                              <a:rPr lang="en-US" sz="2800" b="0" i="1" smtClean="0">
                                <a:latin typeface="Cambria Math" panose="02040503050406030204" pitchFamily="18" charset="0"/>
                              </a:rPr>
                              <m:t>𝑡𝑟𝑎𝑣𝑒𝑙𝑙𝑒𝑑</m:t>
                            </m:r>
                          </m:e>
                        </m:nary>
                      </m:den>
                    </m:f>
                  </m:oMath>
                </a14:m>
                <a:endParaRPr lang="en-US" sz="2800" dirty="0"/>
              </a:p>
            </p:txBody>
          </p:sp>
        </mc:Choice>
        <mc:Fallback>
          <p:sp>
            <p:nvSpPr>
              <p:cNvPr id="6" name="TextBox 5">
                <a:extLst>
                  <a:ext uri="{FF2B5EF4-FFF2-40B4-BE49-F238E27FC236}">
                    <a16:creationId xmlns:a16="http://schemas.microsoft.com/office/drawing/2014/main" id="{59F13055-0179-6A94-E15F-7F9CBB1CAF00}"/>
                  </a:ext>
                </a:extLst>
              </p:cNvPr>
              <p:cNvSpPr txBox="1">
                <a:spLocks noRot="1" noChangeAspect="1" noMove="1" noResize="1" noEditPoints="1" noAdjustHandles="1" noChangeArrowheads="1" noChangeShapeType="1" noTextEdit="1"/>
              </p:cNvSpPr>
              <p:nvPr/>
            </p:nvSpPr>
            <p:spPr>
              <a:xfrm>
                <a:off x="304800" y="3522680"/>
                <a:ext cx="7366000" cy="690702"/>
              </a:xfrm>
              <a:prstGeom prst="rect">
                <a:avLst/>
              </a:prstGeom>
              <a:blipFill>
                <a:blip r:embed="rId4"/>
                <a:stretch>
                  <a:fillRect l="-3103" t="-72727" b="-114545"/>
                </a:stretch>
              </a:blipFill>
            </p:spPr>
            <p:txBody>
              <a:bodyPr/>
              <a:lstStyle/>
              <a:p>
                <a:r>
                  <a:rPr lang="en-US">
                    <a:noFill/>
                  </a:rPr>
                  <a:t> </a:t>
                </a:r>
              </a:p>
            </p:txBody>
          </p:sp>
        </mc:Fallback>
      </mc:AlternateContent>
    </p:spTree>
    <p:extLst>
      <p:ext uri="{BB962C8B-B14F-4D97-AF65-F5344CB8AC3E}">
        <p14:creationId xmlns:p14="http://schemas.microsoft.com/office/powerpoint/2010/main" val="1133121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F87EC-66D1-D58D-92E2-062EF740A5F8}"/>
              </a:ext>
            </a:extLst>
          </p:cNvPr>
          <p:cNvSpPr>
            <a:spLocks noGrp="1"/>
          </p:cNvSpPr>
          <p:nvPr>
            <p:ph type="title"/>
          </p:nvPr>
        </p:nvSpPr>
        <p:spPr>
          <a:xfrm>
            <a:off x="488950" y="11507"/>
            <a:ext cx="10102850" cy="1221583"/>
          </a:xfrm>
        </p:spPr>
        <p:txBody>
          <a:bodyPr>
            <a:normAutofit/>
          </a:bodyPr>
          <a:lstStyle/>
          <a:p>
            <a:r>
              <a:rPr lang="en-US" sz="36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Risky Routes</a:t>
            </a:r>
            <a:endParaRPr lang="en-US" sz="3600" b="1" dirty="0">
              <a:solidFill>
                <a:schemeClr val="accent6">
                  <a:lumMod val="50000"/>
                </a:schemeClr>
              </a:solidFill>
            </a:endParaRPr>
          </a:p>
        </p:txBody>
      </p:sp>
      <p:pic>
        <p:nvPicPr>
          <p:cNvPr id="5" name="Content Placeholder 4" descr="Chart, scatter chart&#10;&#10;Description automatically generated">
            <a:extLst>
              <a:ext uri="{FF2B5EF4-FFF2-40B4-BE49-F238E27FC236}">
                <a16:creationId xmlns:a16="http://schemas.microsoft.com/office/drawing/2014/main" id="{753E62E7-FA1F-9698-54CD-276EE51C3D20}"/>
              </a:ext>
            </a:extLst>
          </p:cNvPr>
          <p:cNvPicPr>
            <a:picLocks noGrp="1" noChangeAspect="1"/>
          </p:cNvPicPr>
          <p:nvPr>
            <p:ph idx="1"/>
          </p:nvPr>
        </p:nvPicPr>
        <p:blipFill>
          <a:blip r:embed="rId3"/>
          <a:stretch>
            <a:fillRect/>
          </a:stretch>
        </p:blipFill>
        <p:spPr>
          <a:xfrm>
            <a:off x="2435595" y="1118389"/>
            <a:ext cx="5786023" cy="36868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8">
            <a:extLst>
              <a:ext uri="{FF2B5EF4-FFF2-40B4-BE49-F238E27FC236}">
                <a16:creationId xmlns:a16="http://schemas.microsoft.com/office/drawing/2014/main" id="{E3E57CF4-1DC3-1215-7C5B-A95EE7499640}"/>
              </a:ext>
            </a:extLst>
          </p:cNvPr>
          <p:cNvSpPr txBox="1">
            <a:spLocks/>
          </p:cNvSpPr>
          <p:nvPr/>
        </p:nvSpPr>
        <p:spPr>
          <a:xfrm>
            <a:off x="488950" y="5441394"/>
            <a:ext cx="10767668" cy="824495"/>
          </a:xfrm>
          <a:prstGeom prst="rect">
            <a:avLst/>
          </a:prstGeom>
          <a:ln w="28575" cap="flat" cmpd="sng" algn="ctr">
            <a:noFill/>
            <a:prstDash val="dash"/>
            <a:miter lim="800000"/>
          </a:ln>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endParaRPr lang="en-US" sz="3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a:buFont typeface="Wingdings" pitchFamily="2" charset="2"/>
              <a:buChar char="q"/>
            </a:pPr>
            <a:r>
              <a:rPr lang="en-US" sz="1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Increasing relationship between total crashes and total distance travelled.  </a:t>
            </a:r>
          </a:p>
          <a:p>
            <a:pPr>
              <a:buFont typeface="Wingdings" pitchFamily="2" charset="2"/>
              <a:buChar char="q"/>
            </a:pPr>
            <a:r>
              <a:rPr lang="en-US" sz="1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‘Close to home’ effect on crashes that occurred at short distances (Burdett et al, 2017).</a:t>
            </a:r>
          </a:p>
        </p:txBody>
      </p:sp>
      <p:sp>
        <p:nvSpPr>
          <p:cNvPr id="8" name="TextBox 7">
            <a:extLst>
              <a:ext uri="{FF2B5EF4-FFF2-40B4-BE49-F238E27FC236}">
                <a16:creationId xmlns:a16="http://schemas.microsoft.com/office/drawing/2014/main" id="{6177FB54-F529-2393-6AD8-96CBFAF66289}"/>
              </a:ext>
            </a:extLst>
          </p:cNvPr>
          <p:cNvSpPr txBox="1"/>
          <p:nvPr/>
        </p:nvSpPr>
        <p:spPr>
          <a:xfrm>
            <a:off x="4306957" y="4805261"/>
            <a:ext cx="3246782" cy="369332"/>
          </a:xfrm>
          <a:prstGeom prst="rect">
            <a:avLst/>
          </a:prstGeom>
          <a:noFill/>
        </p:spPr>
        <p:txBody>
          <a:bodyPr wrap="square" rtlCol="0">
            <a:spAutoFit/>
          </a:bodyPr>
          <a:lstStyle/>
          <a:p>
            <a:r>
              <a:rPr lang="en-US" i="1" dirty="0">
                <a:solidFill>
                  <a:schemeClr val="bg1">
                    <a:lumMod val="50000"/>
                  </a:schemeClr>
                </a:solidFill>
              </a:rPr>
              <a:t>Fig. Scatter plot </a:t>
            </a:r>
          </a:p>
        </p:txBody>
      </p:sp>
      <p:sp>
        <p:nvSpPr>
          <p:cNvPr id="9" name="TextBox 8">
            <a:extLst>
              <a:ext uri="{FF2B5EF4-FFF2-40B4-BE49-F238E27FC236}">
                <a16:creationId xmlns:a16="http://schemas.microsoft.com/office/drawing/2014/main" id="{52755602-4050-43CF-3D98-AF11E49975F1}"/>
              </a:ext>
            </a:extLst>
          </p:cNvPr>
          <p:cNvSpPr txBox="1"/>
          <p:nvPr/>
        </p:nvSpPr>
        <p:spPr>
          <a:xfrm>
            <a:off x="157397" y="6636876"/>
            <a:ext cx="11425733" cy="215444"/>
          </a:xfrm>
          <a:prstGeom prst="rect">
            <a:avLst/>
          </a:prstGeom>
          <a:noFill/>
        </p:spPr>
        <p:txBody>
          <a:bodyPr wrap="square">
            <a:spAutoFit/>
          </a:bodyPr>
          <a:lstStyle/>
          <a:p>
            <a:r>
              <a:rPr lang="en-NZ" sz="800" i="1" dirty="0">
                <a:solidFill>
                  <a:srgbClr val="222222"/>
                </a:solidFill>
                <a:effectLst/>
                <a:latin typeface="Cambria" panose="02040503050406030204" pitchFamily="18" charset="0"/>
                <a:ea typeface="Times New Roman" panose="02020603050405020304" pitchFamily="18" charset="0"/>
                <a:cs typeface="Arial" panose="020B0604020202020204" pitchFamily="34" charset="0"/>
              </a:rPr>
              <a:t>Reference: Burdett, B. R., Starkey, N. J., &amp; Charlton, S. G. (2017). The close to home effect in road crashes. Safety science, 98, 1-8.</a:t>
            </a:r>
            <a:r>
              <a:rPr lang="en-NZ" sz="800" i="1" dirty="0">
                <a:effectLst/>
              </a:rPr>
              <a:t> </a:t>
            </a:r>
            <a:endParaRPr lang="en-US" sz="800" i="1" dirty="0"/>
          </a:p>
        </p:txBody>
      </p:sp>
    </p:spTree>
    <p:extLst>
      <p:ext uri="{BB962C8B-B14F-4D97-AF65-F5344CB8AC3E}">
        <p14:creationId xmlns:p14="http://schemas.microsoft.com/office/powerpoint/2010/main" val="1379239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F87EC-66D1-D58D-92E2-062EF740A5F8}"/>
              </a:ext>
            </a:extLst>
          </p:cNvPr>
          <p:cNvSpPr>
            <a:spLocks noGrp="1"/>
          </p:cNvSpPr>
          <p:nvPr>
            <p:ph type="title"/>
          </p:nvPr>
        </p:nvSpPr>
        <p:spPr>
          <a:xfrm>
            <a:off x="476250" y="138735"/>
            <a:ext cx="10515600" cy="1325563"/>
          </a:xfrm>
        </p:spPr>
        <p:txBody>
          <a:bodyPr>
            <a:normAutofit/>
          </a:bodyPr>
          <a:lstStyle/>
          <a:p>
            <a:r>
              <a:rPr lang="en-US" sz="36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Spatial Autocorrelation</a:t>
            </a:r>
            <a:endParaRPr lang="en-US" sz="3600" b="1" dirty="0">
              <a:solidFill>
                <a:schemeClr val="accent6">
                  <a:lumMod val="50000"/>
                </a:schemeClr>
              </a:solidFill>
            </a:endParaRPr>
          </a:p>
        </p:txBody>
      </p:sp>
      <p:sp>
        <p:nvSpPr>
          <p:cNvPr id="9" name="Content Placeholder 8">
            <a:extLst>
              <a:ext uri="{FF2B5EF4-FFF2-40B4-BE49-F238E27FC236}">
                <a16:creationId xmlns:a16="http://schemas.microsoft.com/office/drawing/2014/main" id="{D43F7D2E-92C0-E75D-531C-031F4B233425}"/>
              </a:ext>
            </a:extLst>
          </p:cNvPr>
          <p:cNvSpPr>
            <a:spLocks noGrp="1"/>
          </p:cNvSpPr>
          <p:nvPr>
            <p:ph idx="1"/>
          </p:nvPr>
        </p:nvSpPr>
        <p:spPr>
          <a:xfrm>
            <a:off x="476250" y="1323886"/>
            <a:ext cx="11239500" cy="4776788"/>
          </a:xfrm>
          <a:ln w="28575">
            <a:noFill/>
            <a:prstDash val="dash"/>
          </a:ln>
        </p:spPr>
        <p:style>
          <a:lnRef idx="2">
            <a:schemeClr val="accent3"/>
          </a:lnRef>
          <a:fillRef idx="1">
            <a:schemeClr val="lt1"/>
          </a:fillRef>
          <a:effectRef idx="0">
            <a:schemeClr val="accent3"/>
          </a:effectRef>
          <a:fontRef idx="minor">
            <a:schemeClr val="dk1"/>
          </a:fontRef>
        </p:style>
        <p:txBody>
          <a:bodyPr>
            <a:noAutofit/>
          </a:bodyPr>
          <a:lstStyle/>
          <a:p>
            <a:pPr marL="0" indent="0">
              <a:buNone/>
            </a:pPr>
            <a:r>
              <a:rPr lang="en-US" sz="1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Concept used to describe spatial variance in exploratory data analysis</a:t>
            </a:r>
          </a:p>
          <a:p>
            <a:pPr marL="0" indent="0">
              <a:buNone/>
            </a:pPr>
            <a:endParaRPr lang="en-US" sz="11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4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Global Spatial Autocorrelation</a:t>
            </a:r>
          </a:p>
          <a:p>
            <a:pPr>
              <a:buFont typeface="Wingdings" pitchFamily="2" charset="2"/>
              <a:buChar char="§"/>
            </a:pPr>
            <a:r>
              <a:rPr lang="en-US" sz="1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Specifies the degree of clustering between </a:t>
            </a:r>
            <a:r>
              <a:rPr lang="en-US" sz="1800"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neighbouring</a:t>
            </a:r>
            <a:r>
              <a:rPr lang="en-US" sz="1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spatial units (</a:t>
            </a:r>
            <a:r>
              <a:rPr lang="en-US" sz="1800"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Getis</a:t>
            </a:r>
            <a:r>
              <a:rPr lang="en-US" sz="1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2010).</a:t>
            </a:r>
          </a:p>
          <a:p>
            <a:pPr>
              <a:buFont typeface="Wingdings" pitchFamily="2" charset="2"/>
              <a:buChar char="§"/>
            </a:pPr>
            <a:r>
              <a:rPr lang="en-US" sz="1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Using </a:t>
            </a:r>
            <a:r>
              <a:rPr lang="en-US" sz="18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Moran’s I </a:t>
            </a:r>
            <a:r>
              <a:rPr lang="en-US" sz="1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statistical test to determine global spatial autocorrelation (</a:t>
            </a:r>
            <a:r>
              <a:rPr lang="en-US" sz="1800"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Getis</a:t>
            </a:r>
            <a:r>
              <a:rPr lang="en-US" sz="1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2010).</a:t>
            </a:r>
          </a:p>
          <a:p>
            <a:pPr>
              <a:buFont typeface="Wingdings" pitchFamily="2" charset="2"/>
              <a:buChar char="§"/>
            </a:pPr>
            <a:r>
              <a:rPr lang="en-US" sz="1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O.62 Moran I statistics and the p-value has a significantly low value. </a:t>
            </a:r>
          </a:p>
          <a:p>
            <a:pPr marL="0" indent="0">
              <a:buNone/>
            </a:pPr>
            <a:endParaRPr lang="en-US" sz="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4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Local Spatial Autocorrelation (LISA) </a:t>
            </a:r>
            <a:r>
              <a:rPr lang="en-US" sz="1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a:t>
            </a:r>
            <a:r>
              <a:rPr lang="en-US" sz="1800"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Getis</a:t>
            </a:r>
            <a:r>
              <a:rPr lang="en-US" sz="1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2010).</a:t>
            </a:r>
            <a:endParaRPr lang="en-US" sz="24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a:buFont typeface="Wingdings" pitchFamily="2" charset="2"/>
              <a:buChar char="§"/>
            </a:pPr>
            <a:r>
              <a:rPr lang="en-US" sz="1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High values (HH) spatial unit </a:t>
            </a:r>
            <a:r>
              <a:rPr lang="en-US" sz="1800"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neighbours</a:t>
            </a:r>
            <a:endParaRPr lang="en-US" sz="1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a:buFont typeface="Wingdings" pitchFamily="2" charset="2"/>
              <a:buChar char="§"/>
            </a:pPr>
            <a:r>
              <a:rPr lang="en-US" sz="1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Low values (LL) spatial unit </a:t>
            </a:r>
            <a:r>
              <a:rPr lang="en-US" sz="1800"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neighbours</a:t>
            </a:r>
            <a:endParaRPr lang="en-US" sz="1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a:buFont typeface="Wingdings" pitchFamily="2" charset="2"/>
              <a:buChar char="§"/>
            </a:pPr>
            <a:r>
              <a:rPr lang="en-US" sz="1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Low values with high values in their </a:t>
            </a:r>
            <a:r>
              <a:rPr lang="en-US" sz="1800"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neighbourhood</a:t>
            </a:r>
            <a:r>
              <a:rPr lang="en-US" sz="1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(LH)</a:t>
            </a:r>
          </a:p>
          <a:p>
            <a:pPr>
              <a:buFont typeface="Wingdings" pitchFamily="2" charset="2"/>
              <a:buChar char="§"/>
            </a:pPr>
            <a:r>
              <a:rPr lang="en-US" sz="1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High values with low values in their </a:t>
            </a:r>
            <a:r>
              <a:rPr lang="en-US" sz="1800"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neighbourhood</a:t>
            </a:r>
            <a:r>
              <a:rPr lang="en-US" sz="18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(HL)</a:t>
            </a:r>
          </a:p>
          <a:p>
            <a:pPr marL="0" indent="0">
              <a:buNone/>
            </a:pPr>
            <a:endParaRPr lang="en-US" sz="14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0FEFB947-46FB-9BA2-352B-DF86DCDA9987}"/>
              </a:ext>
            </a:extLst>
          </p:cNvPr>
          <p:cNvSpPr txBox="1"/>
          <p:nvPr/>
        </p:nvSpPr>
        <p:spPr>
          <a:xfrm>
            <a:off x="0" y="6623043"/>
            <a:ext cx="8514413" cy="215444"/>
          </a:xfrm>
          <a:prstGeom prst="rect">
            <a:avLst/>
          </a:prstGeom>
          <a:noFill/>
        </p:spPr>
        <p:txBody>
          <a:bodyPr wrap="square">
            <a:spAutoFit/>
          </a:bodyPr>
          <a:lstStyle/>
          <a:p>
            <a:pPr marL="0" indent="0">
              <a:buNone/>
            </a:pPr>
            <a:r>
              <a:rPr lang="en-NZ" sz="800" i="1" dirty="0"/>
              <a:t>Reference: </a:t>
            </a:r>
            <a:r>
              <a:rPr lang="en-NZ" sz="800" i="1" dirty="0" err="1"/>
              <a:t>Getis</a:t>
            </a:r>
            <a:r>
              <a:rPr lang="en-NZ" sz="800" i="1" dirty="0"/>
              <a:t>, A. (2010). Spatial autocorrelation. In Handbook of applied spatial analysis (pp. 255-278). Springer, Berlin, Heidelberg. </a:t>
            </a:r>
            <a:endParaRPr lang="en-US" sz="800" i="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47554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F87EC-66D1-D58D-92E2-062EF740A5F8}"/>
              </a:ext>
            </a:extLst>
          </p:cNvPr>
          <p:cNvSpPr>
            <a:spLocks noGrp="1"/>
          </p:cNvSpPr>
          <p:nvPr>
            <p:ph type="title"/>
          </p:nvPr>
        </p:nvSpPr>
        <p:spPr>
          <a:xfrm>
            <a:off x="225527" y="57094"/>
            <a:ext cx="10515600" cy="1325563"/>
          </a:xfrm>
        </p:spPr>
        <p:txBody>
          <a:bodyPr>
            <a:normAutofit/>
          </a:bodyPr>
          <a:lstStyle/>
          <a:p>
            <a:r>
              <a:rPr lang="en-US" sz="36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Spatial Autocorrelation</a:t>
            </a:r>
            <a:endParaRPr lang="en-US" sz="3600" b="1" dirty="0">
              <a:solidFill>
                <a:schemeClr val="accent6">
                  <a:lumMod val="50000"/>
                </a:schemeClr>
              </a:solidFill>
            </a:endParaRPr>
          </a:p>
        </p:txBody>
      </p:sp>
      <p:pic>
        <p:nvPicPr>
          <p:cNvPr id="6" name="Content Placeholder 4" descr="Map&#10;&#10;Description automatically generated">
            <a:extLst>
              <a:ext uri="{FF2B5EF4-FFF2-40B4-BE49-F238E27FC236}">
                <a16:creationId xmlns:a16="http://schemas.microsoft.com/office/drawing/2014/main" id="{D2794302-B8E1-A8F8-C3C1-AE27B0C7CE56}"/>
              </a:ext>
            </a:extLst>
          </p:cNvPr>
          <p:cNvPicPr>
            <a:picLocks noChangeAspect="1"/>
          </p:cNvPicPr>
          <p:nvPr/>
        </p:nvPicPr>
        <p:blipFill rotWithShape="1">
          <a:blip r:embed="rId3"/>
          <a:srcRect l="1873" r="42672"/>
          <a:stretch/>
        </p:blipFill>
        <p:spPr>
          <a:xfrm>
            <a:off x="3793956" y="988310"/>
            <a:ext cx="3678568" cy="5569812"/>
          </a:xfrm>
          <a:prstGeom prst="rect">
            <a:avLst/>
          </a:prstGeom>
        </p:spPr>
      </p:pic>
      <p:pic>
        <p:nvPicPr>
          <p:cNvPr id="7" name="Content Placeholder 4" descr="Map&#10;&#10;Description automatically generated">
            <a:extLst>
              <a:ext uri="{FF2B5EF4-FFF2-40B4-BE49-F238E27FC236}">
                <a16:creationId xmlns:a16="http://schemas.microsoft.com/office/drawing/2014/main" id="{2BE157A3-9031-7909-33FC-0C565E586D1A}"/>
              </a:ext>
            </a:extLst>
          </p:cNvPr>
          <p:cNvPicPr>
            <a:picLocks noChangeAspect="1"/>
          </p:cNvPicPr>
          <p:nvPr/>
        </p:nvPicPr>
        <p:blipFill rotWithShape="1">
          <a:blip r:embed="rId3"/>
          <a:srcRect l="76394" t="2166" b="64350"/>
          <a:stretch/>
        </p:blipFill>
        <p:spPr>
          <a:xfrm>
            <a:off x="9982273" y="988310"/>
            <a:ext cx="1595437" cy="1900239"/>
          </a:xfrm>
          <a:prstGeom prst="rect">
            <a:avLst/>
          </a:prstGeom>
        </p:spPr>
      </p:pic>
      <p:sp>
        <p:nvSpPr>
          <p:cNvPr id="10" name="TextBox 9">
            <a:extLst>
              <a:ext uri="{FF2B5EF4-FFF2-40B4-BE49-F238E27FC236}">
                <a16:creationId xmlns:a16="http://schemas.microsoft.com/office/drawing/2014/main" id="{AA3D9360-98E1-1AEC-90ED-4A09AD9C8DE1}"/>
              </a:ext>
            </a:extLst>
          </p:cNvPr>
          <p:cNvSpPr txBox="1"/>
          <p:nvPr/>
        </p:nvSpPr>
        <p:spPr>
          <a:xfrm>
            <a:off x="5161289" y="6461944"/>
            <a:ext cx="1408113" cy="369332"/>
          </a:xfrm>
          <a:prstGeom prst="rect">
            <a:avLst/>
          </a:prstGeom>
          <a:noFill/>
        </p:spPr>
        <p:txBody>
          <a:bodyPr wrap="square" rtlCol="0">
            <a:spAutoFit/>
          </a:bodyPr>
          <a:lstStyle/>
          <a:p>
            <a:r>
              <a:rPr lang="en-US" i="1" dirty="0">
                <a:solidFill>
                  <a:schemeClr val="bg1">
                    <a:lumMod val="50000"/>
                  </a:schemeClr>
                </a:solidFill>
              </a:rPr>
              <a:t>Fig. LISA Plot</a:t>
            </a:r>
          </a:p>
        </p:txBody>
      </p:sp>
      <p:cxnSp>
        <p:nvCxnSpPr>
          <p:cNvPr id="11" name="Straight Connector 10">
            <a:extLst>
              <a:ext uri="{FF2B5EF4-FFF2-40B4-BE49-F238E27FC236}">
                <a16:creationId xmlns:a16="http://schemas.microsoft.com/office/drawing/2014/main" id="{2649BFE1-DE03-A466-7923-488432442E27}"/>
              </a:ext>
            </a:extLst>
          </p:cNvPr>
          <p:cNvCxnSpPr/>
          <p:nvPr/>
        </p:nvCxnSpPr>
        <p:spPr>
          <a:xfrm flipV="1">
            <a:off x="6824870" y="5168348"/>
            <a:ext cx="1391478" cy="583095"/>
          </a:xfrm>
          <a:prstGeom prst="line">
            <a:avLst/>
          </a:prstGeom>
        </p:spPr>
        <p:style>
          <a:lnRef idx="1">
            <a:schemeClr val="accent3"/>
          </a:lnRef>
          <a:fillRef idx="0">
            <a:schemeClr val="accent3"/>
          </a:fillRef>
          <a:effectRef idx="0">
            <a:schemeClr val="accent3"/>
          </a:effectRef>
          <a:fontRef idx="minor">
            <a:schemeClr val="tx1"/>
          </a:fontRef>
        </p:style>
      </p:cxnSp>
      <p:cxnSp>
        <p:nvCxnSpPr>
          <p:cNvPr id="12" name="Straight Connector 11">
            <a:extLst>
              <a:ext uri="{FF2B5EF4-FFF2-40B4-BE49-F238E27FC236}">
                <a16:creationId xmlns:a16="http://schemas.microsoft.com/office/drawing/2014/main" id="{B5B5A3F8-736D-4A21-061A-52F2CC543853}"/>
              </a:ext>
            </a:extLst>
          </p:cNvPr>
          <p:cNvCxnSpPr/>
          <p:nvPr/>
        </p:nvCxnSpPr>
        <p:spPr>
          <a:xfrm flipV="1">
            <a:off x="3769811" y="4876800"/>
            <a:ext cx="1391478" cy="583095"/>
          </a:xfrm>
          <a:prstGeom prst="line">
            <a:avLst/>
          </a:prstGeom>
        </p:spPr>
        <p:style>
          <a:lnRef idx="1">
            <a:schemeClr val="accent3"/>
          </a:lnRef>
          <a:fillRef idx="0">
            <a:schemeClr val="accent3"/>
          </a:fillRef>
          <a:effectRef idx="0">
            <a:schemeClr val="accent3"/>
          </a:effectRef>
          <a:fontRef idx="minor">
            <a:schemeClr val="tx1"/>
          </a:fontRef>
        </p:style>
      </p:cxnSp>
      <p:cxnSp>
        <p:nvCxnSpPr>
          <p:cNvPr id="13" name="Straight Connector 12">
            <a:extLst>
              <a:ext uri="{FF2B5EF4-FFF2-40B4-BE49-F238E27FC236}">
                <a16:creationId xmlns:a16="http://schemas.microsoft.com/office/drawing/2014/main" id="{2A6EDC92-3103-C72D-5568-D785C4639E29}"/>
              </a:ext>
            </a:extLst>
          </p:cNvPr>
          <p:cNvCxnSpPr/>
          <p:nvPr/>
        </p:nvCxnSpPr>
        <p:spPr>
          <a:xfrm flipV="1">
            <a:off x="5483327" y="3678842"/>
            <a:ext cx="1391478" cy="583095"/>
          </a:xfrm>
          <a:prstGeom prst="line">
            <a:avLst/>
          </a:prstGeom>
        </p:spPr>
        <p:style>
          <a:lnRef idx="1">
            <a:schemeClr val="accent3"/>
          </a:lnRef>
          <a:fillRef idx="0">
            <a:schemeClr val="accent3"/>
          </a:fillRef>
          <a:effectRef idx="0">
            <a:schemeClr val="accent3"/>
          </a:effectRef>
          <a:fontRef idx="minor">
            <a:schemeClr val="tx1"/>
          </a:fontRef>
        </p:style>
      </p:cxnSp>
      <p:sp>
        <p:nvSpPr>
          <p:cNvPr id="14" name="TextBox 13">
            <a:extLst>
              <a:ext uri="{FF2B5EF4-FFF2-40B4-BE49-F238E27FC236}">
                <a16:creationId xmlns:a16="http://schemas.microsoft.com/office/drawing/2014/main" id="{D492E0AF-8D1B-F795-E4B4-870589ABCDAE}"/>
              </a:ext>
            </a:extLst>
          </p:cNvPr>
          <p:cNvSpPr txBox="1"/>
          <p:nvPr/>
        </p:nvSpPr>
        <p:spPr>
          <a:xfrm>
            <a:off x="8192203" y="4983681"/>
            <a:ext cx="1934818" cy="369332"/>
          </a:xfrm>
          <a:prstGeom prst="rect">
            <a:avLst/>
          </a:prstGeom>
          <a:noFill/>
        </p:spPr>
        <p:txBody>
          <a:bodyPr wrap="square" rtlCol="0">
            <a:spAutoFit/>
          </a:bodyPr>
          <a:lstStyle/>
          <a:p>
            <a:r>
              <a:rPr lang="en-US" dirty="0">
                <a:solidFill>
                  <a:srgbClr val="C00000"/>
                </a:solidFill>
              </a:rPr>
              <a:t>South Auckland</a:t>
            </a:r>
          </a:p>
        </p:txBody>
      </p:sp>
      <p:sp>
        <p:nvSpPr>
          <p:cNvPr id="15" name="TextBox 14">
            <a:extLst>
              <a:ext uri="{FF2B5EF4-FFF2-40B4-BE49-F238E27FC236}">
                <a16:creationId xmlns:a16="http://schemas.microsoft.com/office/drawing/2014/main" id="{2880F699-F6D5-7863-2D1C-736CB558609E}"/>
              </a:ext>
            </a:extLst>
          </p:cNvPr>
          <p:cNvSpPr txBox="1"/>
          <p:nvPr/>
        </p:nvSpPr>
        <p:spPr>
          <a:xfrm>
            <a:off x="2889722" y="5428277"/>
            <a:ext cx="1736034" cy="646331"/>
          </a:xfrm>
          <a:prstGeom prst="rect">
            <a:avLst/>
          </a:prstGeom>
          <a:noFill/>
        </p:spPr>
        <p:txBody>
          <a:bodyPr wrap="square" rtlCol="0">
            <a:spAutoFit/>
          </a:bodyPr>
          <a:lstStyle/>
          <a:p>
            <a:r>
              <a:rPr lang="en-US" dirty="0">
                <a:solidFill>
                  <a:srgbClr val="C00000"/>
                </a:solidFill>
              </a:rPr>
              <a:t>West Auckland (Titirangi area)</a:t>
            </a:r>
          </a:p>
        </p:txBody>
      </p:sp>
      <p:sp>
        <p:nvSpPr>
          <p:cNvPr id="16" name="TextBox 15">
            <a:extLst>
              <a:ext uri="{FF2B5EF4-FFF2-40B4-BE49-F238E27FC236}">
                <a16:creationId xmlns:a16="http://schemas.microsoft.com/office/drawing/2014/main" id="{4FD964E4-86F4-5337-458B-D82AF4939A89}"/>
              </a:ext>
            </a:extLst>
          </p:cNvPr>
          <p:cNvSpPr txBox="1"/>
          <p:nvPr/>
        </p:nvSpPr>
        <p:spPr>
          <a:xfrm>
            <a:off x="6553200" y="3355676"/>
            <a:ext cx="1934818" cy="646331"/>
          </a:xfrm>
          <a:prstGeom prst="rect">
            <a:avLst/>
          </a:prstGeom>
          <a:noFill/>
        </p:spPr>
        <p:txBody>
          <a:bodyPr wrap="square" rtlCol="0">
            <a:spAutoFit/>
          </a:bodyPr>
          <a:lstStyle/>
          <a:p>
            <a:pPr algn="ctr"/>
            <a:r>
              <a:rPr lang="en-US" dirty="0">
                <a:solidFill>
                  <a:srgbClr val="C00000"/>
                </a:solidFill>
              </a:rPr>
              <a:t>Northshore (Birkenhead area)</a:t>
            </a:r>
          </a:p>
        </p:txBody>
      </p:sp>
      <p:sp>
        <p:nvSpPr>
          <p:cNvPr id="17" name="TextBox 16">
            <a:extLst>
              <a:ext uri="{FF2B5EF4-FFF2-40B4-BE49-F238E27FC236}">
                <a16:creationId xmlns:a16="http://schemas.microsoft.com/office/drawing/2014/main" id="{3FC1823B-4980-C993-0756-B75A6A0CA53F}"/>
              </a:ext>
            </a:extLst>
          </p:cNvPr>
          <p:cNvSpPr txBox="1"/>
          <p:nvPr/>
        </p:nvSpPr>
        <p:spPr>
          <a:xfrm>
            <a:off x="359356" y="1492003"/>
            <a:ext cx="3208597" cy="2062103"/>
          </a:xfrm>
          <a:prstGeom prst="rect">
            <a:avLst/>
          </a:prstGeom>
          <a:noFill/>
        </p:spPr>
        <p:txBody>
          <a:bodyPr wrap="square" rtlCol="0">
            <a:spAutoFit/>
          </a:bodyPr>
          <a:lstStyle/>
          <a:p>
            <a:pPr marL="285750" indent="-285750">
              <a:buFont typeface="Wingdings" pitchFamily="2" charset="2"/>
              <a:buChar char="§"/>
            </a:pPr>
            <a:r>
              <a:rPr lang="en-US"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Global spatial clustering exist with 0.62 as the Moran’s I statistics</a:t>
            </a:r>
          </a:p>
          <a:p>
            <a:pPr marL="285750" indent="-285750">
              <a:buFont typeface="Wingdings" pitchFamily="2" charset="2"/>
              <a:buChar char="§"/>
            </a:pPr>
            <a:endParaRPr lang="en-US"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Wingdings" pitchFamily="2" charset="2"/>
              <a:buChar char="§"/>
            </a:pPr>
            <a:r>
              <a:rPr lang="en-US"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Spatial autocorrelation on between the spatial units and the risky routes aggregated per SA2</a:t>
            </a:r>
          </a:p>
        </p:txBody>
      </p:sp>
    </p:spTree>
    <p:extLst>
      <p:ext uri="{BB962C8B-B14F-4D97-AF65-F5344CB8AC3E}">
        <p14:creationId xmlns:p14="http://schemas.microsoft.com/office/powerpoint/2010/main" val="3543259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Blurred motion traffic">
            <a:extLst>
              <a:ext uri="{FF2B5EF4-FFF2-40B4-BE49-F238E27FC236}">
                <a16:creationId xmlns:a16="http://schemas.microsoft.com/office/drawing/2014/main" id="{9B1729CC-D4C0-A092-F843-D4933AC1FAED}"/>
              </a:ext>
            </a:extLst>
          </p:cNvPr>
          <p:cNvPicPr>
            <a:picLocks noChangeAspect="1"/>
          </p:cNvPicPr>
          <p:nvPr/>
        </p:nvPicPr>
        <p:blipFill rotWithShape="1">
          <a:blip r:embed="rId3"/>
          <a:srcRect l="31444" r="9022"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9" name="Content Placeholder 8">
            <a:extLst>
              <a:ext uri="{FF2B5EF4-FFF2-40B4-BE49-F238E27FC236}">
                <a16:creationId xmlns:a16="http://schemas.microsoft.com/office/drawing/2014/main" id="{D43F7D2E-92C0-E75D-531C-031F4B233425}"/>
              </a:ext>
            </a:extLst>
          </p:cNvPr>
          <p:cNvSpPr>
            <a:spLocks noGrp="1"/>
          </p:cNvSpPr>
          <p:nvPr>
            <p:ph idx="1"/>
          </p:nvPr>
        </p:nvSpPr>
        <p:spPr>
          <a:xfrm>
            <a:off x="6305545" y="1384300"/>
            <a:ext cx="4959355" cy="4792663"/>
          </a:xfrm>
          <a:ln>
            <a:noFill/>
            <a:prstDash val="dash"/>
          </a:ln>
        </p:spPr>
        <p:style>
          <a:lnRef idx="2">
            <a:schemeClr val="accent3"/>
          </a:lnRef>
          <a:fillRef idx="1">
            <a:schemeClr val="lt1"/>
          </a:fillRef>
          <a:effectRef idx="0">
            <a:schemeClr val="accent3"/>
          </a:effectRef>
          <a:fontRef idx="minor">
            <a:schemeClr val="dk1"/>
          </a:fontRef>
        </p:style>
        <p:txBody>
          <a:bodyPr>
            <a:normAutofit/>
          </a:bodyPr>
          <a:lstStyle/>
          <a:p>
            <a:pPr marL="0" indent="0">
              <a:buNone/>
            </a:pPr>
            <a:endParaRPr lang="en-US" sz="21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a:lnSpc>
                <a:spcPct val="70000"/>
              </a:lnSpc>
              <a:buFont typeface="Wingdings" pitchFamily="2" charset="2"/>
              <a:buChar char="q"/>
            </a:pPr>
            <a:r>
              <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Simulate routes in granular detail, i.e., Statistical Area 1 (SA1), </a:t>
            </a:r>
            <a:r>
              <a:rPr lang="en-US" sz="1900"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meshblock</a:t>
            </a:r>
            <a:r>
              <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or actual addresses</a:t>
            </a:r>
          </a:p>
          <a:p>
            <a:pPr>
              <a:lnSpc>
                <a:spcPct val="70000"/>
              </a:lnSpc>
              <a:buFont typeface="Wingdings" pitchFamily="2" charset="2"/>
              <a:buChar char="q"/>
            </a:pPr>
            <a:endPar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a:lnSpc>
                <a:spcPct val="70000"/>
              </a:lnSpc>
              <a:buFont typeface="Wingdings" pitchFamily="2" charset="2"/>
              <a:buChar char="q"/>
            </a:pPr>
            <a:r>
              <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Understand the effect of speed to road safety risk</a:t>
            </a:r>
          </a:p>
          <a:p>
            <a:pPr marL="0" indent="0">
              <a:lnSpc>
                <a:spcPct val="70000"/>
              </a:lnSpc>
              <a:buNone/>
            </a:pPr>
            <a:endPar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a:lnSpc>
                <a:spcPct val="70000"/>
              </a:lnSpc>
              <a:buFont typeface="Wingdings" pitchFamily="2" charset="2"/>
              <a:buChar char="q"/>
            </a:pPr>
            <a:r>
              <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Dissect the road into different parts, for example, road junctions, motorways, and suburban roads, to understand its relationship with traffic accidents throughout New Zealand</a:t>
            </a:r>
          </a:p>
          <a:p>
            <a:pPr>
              <a:lnSpc>
                <a:spcPct val="70000"/>
              </a:lnSpc>
              <a:buFont typeface="Wingdings" pitchFamily="2" charset="2"/>
              <a:buChar char="q"/>
            </a:pPr>
            <a:endPar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a:lnSpc>
                <a:spcPct val="70000"/>
              </a:lnSpc>
              <a:buFont typeface="Wingdings" pitchFamily="2" charset="2"/>
              <a:buChar char="q"/>
            </a:pPr>
            <a:r>
              <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Extending to multi-modal commute (i.e., active modes such as walking and cycling)</a:t>
            </a:r>
            <a:endParaRPr lang="en-NZ"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a:buFont typeface="Wingdings" pitchFamily="2" charset="2"/>
              <a:buChar char="q"/>
            </a:pPr>
            <a:endParaRPr lang="en-US" dirty="0"/>
          </a:p>
          <a:p>
            <a:pPr>
              <a:buFont typeface="Wingdings" pitchFamily="2" charset="2"/>
              <a:buChar char="q"/>
            </a:pPr>
            <a:endParaRPr lang="en-US" dirty="0"/>
          </a:p>
          <a:p>
            <a:pPr>
              <a:buFont typeface="Wingdings" pitchFamily="2" charset="2"/>
              <a:buChar char="q"/>
            </a:pP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3" name="Title 1">
            <a:extLst>
              <a:ext uri="{FF2B5EF4-FFF2-40B4-BE49-F238E27FC236}">
                <a16:creationId xmlns:a16="http://schemas.microsoft.com/office/drawing/2014/main" id="{0DA92CD1-3DF0-7A28-3F5F-187BE77739E4}"/>
              </a:ext>
            </a:extLst>
          </p:cNvPr>
          <p:cNvSpPr>
            <a:spLocks noGrp="1"/>
          </p:cNvSpPr>
          <p:nvPr>
            <p:ph type="title"/>
          </p:nvPr>
        </p:nvSpPr>
        <p:spPr>
          <a:xfrm>
            <a:off x="6305545" y="58737"/>
            <a:ext cx="10515600" cy="1325563"/>
          </a:xfrm>
        </p:spPr>
        <p:txBody>
          <a:bodyPr>
            <a:normAutofit/>
          </a:bodyPr>
          <a:lstStyle/>
          <a:p>
            <a:r>
              <a:rPr lang="en-US" sz="36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Future Work</a:t>
            </a:r>
            <a:endParaRPr lang="en-US" sz="3600" b="1" dirty="0">
              <a:solidFill>
                <a:schemeClr val="accent6">
                  <a:lumMod val="50000"/>
                </a:schemeClr>
              </a:solidFill>
            </a:endParaRPr>
          </a:p>
        </p:txBody>
      </p:sp>
    </p:spTree>
    <p:extLst>
      <p:ext uri="{BB962C8B-B14F-4D97-AF65-F5344CB8AC3E}">
        <p14:creationId xmlns:p14="http://schemas.microsoft.com/office/powerpoint/2010/main" val="68584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a:extLst>
              <a:ext uri="{FF2B5EF4-FFF2-40B4-BE49-F238E27FC236}">
                <a16:creationId xmlns:a16="http://schemas.microsoft.com/office/drawing/2014/main" id="{47A1960A-2C97-E433-D463-71872856D501}"/>
              </a:ext>
            </a:extLst>
          </p:cNvPr>
          <p:cNvPicPr>
            <a:picLocks noChangeAspect="1"/>
          </p:cNvPicPr>
          <p:nvPr/>
        </p:nvPicPr>
        <p:blipFill rotWithShape="1">
          <a:blip r:embed="rId3"/>
          <a:srcRect/>
          <a:stretch/>
        </p:blipFill>
        <p:spPr>
          <a:xfrm>
            <a:off x="-3047" y="10"/>
            <a:ext cx="12191999" cy="6857990"/>
          </a:xfrm>
          <a:prstGeom prst="rect">
            <a:avLst/>
          </a:prstGeom>
        </p:spPr>
      </p:pic>
      <p:sp>
        <p:nvSpPr>
          <p:cNvPr id="30" name="Rectangle 2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A2837E-844E-2560-C174-8C1067774643}"/>
              </a:ext>
            </a:extLst>
          </p:cNvPr>
          <p:cNvSpPr>
            <a:spLocks noGrp="1"/>
          </p:cNvSpPr>
          <p:nvPr>
            <p:ph type="title"/>
          </p:nvPr>
        </p:nvSpPr>
        <p:spPr>
          <a:xfrm>
            <a:off x="981326" y="499667"/>
            <a:ext cx="10223251" cy="5127658"/>
          </a:xfrm>
          <a:solidFill>
            <a:srgbClr val="FFFFFF">
              <a:alpha val="50196"/>
            </a:srgbClr>
          </a:solidFill>
          <a:effectLst>
            <a:outerShdw blurRad="50800" dist="38100" dir="2700000" algn="tl" rotWithShape="0">
              <a:prstClr val="black">
                <a:alpha val="40000"/>
              </a:prstClr>
            </a:outerShdw>
          </a:effectLst>
        </p:spPr>
        <p:txBody>
          <a:bodyPr vert="horz" lIns="91440" tIns="45720" rIns="91440" bIns="45720" rtlCol="0" anchor="t">
            <a:normAutofit fontScale="90000"/>
          </a:bodyPr>
          <a:lstStyle/>
          <a:p>
            <a:pPr algn="ctr"/>
            <a:br>
              <a:rPr lang="en-US" sz="5200" b="1" dirty="0">
                <a:ln w="0"/>
                <a:solidFill>
                  <a:schemeClr val="bg1"/>
                </a:solidFill>
                <a:effectLst>
                  <a:glow rad="228600">
                    <a:schemeClr val="accent3">
                      <a:satMod val="175000"/>
                      <a:alpha val="40000"/>
                    </a:schemeClr>
                  </a:glow>
                  <a:outerShdw blurRad="50800" dist="38100" dir="16200000" rotWithShape="0">
                    <a:prstClr val="black">
                      <a:alpha val="40000"/>
                    </a:prstClr>
                  </a:outerShdw>
                </a:effectLst>
              </a:rPr>
            </a:br>
            <a:r>
              <a:rPr lang="en-US" sz="5200" b="1" dirty="0">
                <a:ln w="0"/>
                <a:solidFill>
                  <a:schemeClr val="bg1"/>
                </a:solidFill>
                <a:effectLst>
                  <a:glow rad="228600">
                    <a:schemeClr val="accent3">
                      <a:satMod val="175000"/>
                      <a:alpha val="40000"/>
                    </a:schemeClr>
                  </a:glow>
                  <a:outerShdw blurRad="50800" dist="38100" dir="16200000" rotWithShape="0">
                    <a:prstClr val="black">
                      <a:alpha val="40000"/>
                    </a:prstClr>
                  </a:outerShdw>
                </a:effectLst>
              </a:rPr>
              <a:t>Road safety is utmost priority.</a:t>
            </a:r>
            <a:br>
              <a:rPr lang="en-US" sz="5200" b="1" dirty="0">
                <a:ln w="0"/>
                <a:solidFill>
                  <a:schemeClr val="bg1"/>
                </a:solidFill>
                <a:effectLst>
                  <a:glow rad="228600">
                    <a:schemeClr val="accent3">
                      <a:satMod val="175000"/>
                      <a:alpha val="40000"/>
                    </a:schemeClr>
                  </a:glow>
                  <a:outerShdw blurRad="50800" dist="38100" dir="16200000" rotWithShape="0">
                    <a:prstClr val="black">
                      <a:alpha val="40000"/>
                    </a:prstClr>
                  </a:outerShdw>
                </a:effectLst>
              </a:rPr>
            </a:br>
            <a:r>
              <a:rPr lang="en-US" sz="5200" b="1" dirty="0">
                <a:ln w="0"/>
                <a:solidFill>
                  <a:schemeClr val="bg1"/>
                </a:solidFill>
                <a:effectLst>
                  <a:glow rad="228600">
                    <a:schemeClr val="accent3">
                      <a:satMod val="175000"/>
                      <a:alpha val="40000"/>
                    </a:schemeClr>
                  </a:glow>
                  <a:outerShdw blurRad="50800" dist="38100" dir="16200000" rotWithShape="0">
                    <a:prstClr val="black">
                      <a:alpha val="40000"/>
                    </a:prstClr>
                  </a:outerShdw>
                </a:effectLst>
              </a:rPr>
              <a:t>Evolving road safety analysis with Spatial data analysis.</a:t>
            </a:r>
            <a:br>
              <a:rPr lang="en-US" sz="5200" b="1" dirty="0">
                <a:ln w="0"/>
                <a:solidFill>
                  <a:schemeClr val="bg1"/>
                </a:solidFill>
                <a:effectLst>
                  <a:glow rad="228600">
                    <a:schemeClr val="accent3">
                      <a:satMod val="175000"/>
                      <a:alpha val="40000"/>
                    </a:schemeClr>
                  </a:glow>
                  <a:outerShdw blurRad="50800" dist="38100" dir="16200000" rotWithShape="0">
                    <a:prstClr val="black">
                      <a:alpha val="40000"/>
                    </a:prstClr>
                  </a:outerShdw>
                </a:effectLst>
              </a:rPr>
            </a:br>
            <a:br>
              <a:rPr lang="en-US" sz="5200" b="1" dirty="0">
                <a:ln w="0"/>
                <a:solidFill>
                  <a:schemeClr val="bg1"/>
                </a:solidFill>
                <a:effectLst>
                  <a:glow rad="228600">
                    <a:schemeClr val="accent3">
                      <a:satMod val="175000"/>
                      <a:alpha val="40000"/>
                    </a:schemeClr>
                  </a:glow>
                  <a:outerShdw blurRad="50800" dist="38100" dir="16200000" rotWithShape="0">
                    <a:prstClr val="black">
                      <a:alpha val="40000"/>
                    </a:prstClr>
                  </a:outerShdw>
                </a:effectLst>
              </a:rPr>
            </a:br>
            <a:r>
              <a:rPr lang="en-US" sz="2800" b="1" dirty="0">
                <a:ln w="0"/>
                <a:solidFill>
                  <a:schemeClr val="bg1"/>
                </a:solidFill>
                <a:effectLst>
                  <a:glow rad="228600">
                    <a:schemeClr val="accent3">
                      <a:satMod val="175000"/>
                      <a:alpha val="40000"/>
                    </a:schemeClr>
                  </a:glow>
                  <a:outerShdw blurRad="50800" dist="38100" dir="16200000" rotWithShape="0">
                    <a:prstClr val="black">
                      <a:alpha val="40000"/>
                    </a:prstClr>
                  </a:outerShdw>
                </a:effectLst>
              </a:rPr>
              <a:t>kyco720@aucklanduni.ac.nz </a:t>
            </a:r>
            <a:br>
              <a:rPr lang="en-US" sz="2800" b="1" dirty="0">
                <a:ln w="0"/>
                <a:solidFill>
                  <a:schemeClr val="bg1"/>
                </a:solidFill>
                <a:effectLst>
                  <a:glow rad="228600">
                    <a:schemeClr val="accent3">
                      <a:satMod val="175000"/>
                      <a:alpha val="40000"/>
                    </a:schemeClr>
                  </a:glow>
                  <a:outerShdw blurRad="50800" dist="38100" dir="16200000" rotWithShape="0">
                    <a:prstClr val="black">
                      <a:alpha val="40000"/>
                    </a:prstClr>
                  </a:outerShdw>
                </a:effectLst>
              </a:rPr>
            </a:br>
            <a:br>
              <a:rPr lang="en-US" sz="2800" b="1" dirty="0">
                <a:ln w="0"/>
                <a:solidFill>
                  <a:schemeClr val="bg1"/>
                </a:solidFill>
                <a:effectLst>
                  <a:glow rad="228600">
                    <a:schemeClr val="accent3">
                      <a:satMod val="175000"/>
                      <a:alpha val="40000"/>
                    </a:schemeClr>
                  </a:glow>
                  <a:outerShdw blurRad="50800" dist="38100" dir="16200000" rotWithShape="0">
                    <a:prstClr val="black">
                      <a:alpha val="40000"/>
                    </a:prstClr>
                  </a:outerShdw>
                </a:effectLst>
              </a:rPr>
            </a:br>
            <a:r>
              <a:rPr lang="en-US" sz="2800" b="1" dirty="0">
                <a:ln w="0"/>
                <a:solidFill>
                  <a:schemeClr val="bg1"/>
                </a:solidFill>
                <a:effectLst>
                  <a:glow rad="228600">
                    <a:schemeClr val="accent3">
                      <a:satMod val="175000"/>
                      <a:alpha val="40000"/>
                    </a:schemeClr>
                  </a:glow>
                  <a:outerShdw blurRad="50800" dist="38100" dir="16200000" rotWithShape="0">
                    <a:prstClr val="black">
                      <a:alpha val="40000"/>
                    </a:prstClr>
                  </a:outerShdw>
                </a:effectLst>
              </a:rPr>
              <a:t>https://</a:t>
            </a:r>
            <a:r>
              <a:rPr lang="en-US" sz="2800" b="1" dirty="0" err="1">
                <a:ln w="0"/>
                <a:solidFill>
                  <a:schemeClr val="bg1"/>
                </a:solidFill>
                <a:effectLst>
                  <a:glow rad="228600">
                    <a:schemeClr val="accent3">
                      <a:satMod val="175000"/>
                      <a:alpha val="40000"/>
                    </a:schemeClr>
                  </a:glow>
                  <a:outerShdw blurRad="50800" dist="38100" dir="16200000" rotWithShape="0">
                    <a:prstClr val="black">
                      <a:alpha val="40000"/>
                    </a:prstClr>
                  </a:outerShdw>
                </a:effectLst>
              </a:rPr>
              <a:t>github.com</a:t>
            </a:r>
            <a:r>
              <a:rPr lang="en-US" sz="2800" b="1" dirty="0">
                <a:ln w="0"/>
                <a:solidFill>
                  <a:schemeClr val="bg1"/>
                </a:solidFill>
                <a:effectLst>
                  <a:glow rad="228600">
                    <a:schemeClr val="accent3">
                      <a:satMod val="175000"/>
                      <a:alpha val="40000"/>
                    </a:schemeClr>
                  </a:glow>
                  <a:outerShdw blurRad="50800" dist="38100" dir="16200000" rotWithShape="0">
                    <a:prstClr val="black">
                      <a:alpha val="40000"/>
                    </a:prstClr>
                  </a:outerShdw>
                </a:effectLst>
              </a:rPr>
              <a:t>/</a:t>
            </a:r>
            <a:r>
              <a:rPr lang="en-US" sz="2800" b="1" dirty="0" err="1">
                <a:ln w="0"/>
                <a:solidFill>
                  <a:schemeClr val="bg1"/>
                </a:solidFill>
                <a:effectLst>
                  <a:glow rad="228600">
                    <a:schemeClr val="accent3">
                      <a:satMod val="175000"/>
                      <a:alpha val="40000"/>
                    </a:schemeClr>
                  </a:glow>
                  <a:outerShdw blurRad="50800" dist="38100" dir="16200000" rotWithShape="0">
                    <a:prstClr val="black">
                      <a:alpha val="40000"/>
                    </a:prstClr>
                  </a:outerShdw>
                </a:effectLst>
              </a:rPr>
              <a:t>kathycong</a:t>
            </a:r>
            <a:r>
              <a:rPr lang="en-US" sz="2800" b="1" dirty="0">
                <a:ln w="0"/>
                <a:solidFill>
                  <a:schemeClr val="bg1"/>
                </a:solidFill>
                <a:effectLst>
                  <a:glow rad="228600">
                    <a:schemeClr val="accent3">
                      <a:satMod val="175000"/>
                      <a:alpha val="40000"/>
                    </a:schemeClr>
                  </a:glow>
                  <a:outerShdw blurRad="50800" dist="38100" dir="16200000" rotWithShape="0">
                    <a:prstClr val="black">
                      <a:alpha val="40000"/>
                    </a:prstClr>
                  </a:outerShdw>
                </a:effectLst>
              </a:rPr>
              <a:t>/</a:t>
            </a:r>
            <a:r>
              <a:rPr lang="en-US" sz="2800" b="1" dirty="0" err="1">
                <a:ln w="0"/>
                <a:solidFill>
                  <a:schemeClr val="bg1"/>
                </a:solidFill>
                <a:effectLst>
                  <a:glow rad="228600">
                    <a:schemeClr val="accent3">
                      <a:satMod val="175000"/>
                      <a:alpha val="40000"/>
                    </a:schemeClr>
                  </a:glow>
                  <a:outerShdw blurRad="50800" dist="38100" dir="16200000" rotWithShape="0">
                    <a:prstClr val="black">
                      <a:alpha val="40000"/>
                    </a:prstClr>
                  </a:outerShdw>
                </a:effectLst>
              </a:rPr>
              <a:t>motroadsafety</a:t>
            </a:r>
            <a:br>
              <a:rPr lang="en-US" sz="5200" b="1" dirty="0">
                <a:ln w="0"/>
                <a:solidFill>
                  <a:schemeClr val="bg1"/>
                </a:solidFill>
                <a:effectLst>
                  <a:glow rad="228600">
                    <a:schemeClr val="accent3">
                      <a:satMod val="175000"/>
                      <a:alpha val="40000"/>
                    </a:schemeClr>
                  </a:glow>
                  <a:outerShdw blurRad="50800" dist="38100" dir="16200000" rotWithShape="0">
                    <a:prstClr val="black">
                      <a:alpha val="40000"/>
                    </a:prstClr>
                  </a:outerShdw>
                </a:effectLst>
              </a:rPr>
            </a:br>
            <a:br>
              <a:rPr lang="en-US" sz="5200" b="1" dirty="0">
                <a:ln w="0"/>
                <a:solidFill>
                  <a:schemeClr val="bg1"/>
                </a:solidFill>
                <a:effectLst>
                  <a:glow rad="228600">
                    <a:schemeClr val="accent3">
                      <a:satMod val="175000"/>
                      <a:alpha val="40000"/>
                    </a:schemeClr>
                  </a:glow>
                  <a:outerShdw blurRad="50800" dist="38100" dir="16200000" rotWithShape="0">
                    <a:prstClr val="black">
                      <a:alpha val="40000"/>
                    </a:prstClr>
                  </a:outerShdw>
                </a:effectLst>
              </a:rPr>
            </a:br>
            <a:endParaRPr lang="en-US" sz="5200" b="1" dirty="0">
              <a:ln w="0"/>
              <a:solidFill>
                <a:schemeClr val="bg1"/>
              </a:solidFill>
              <a:effectLst>
                <a:glow rad="228600">
                  <a:schemeClr val="accent3">
                    <a:satMod val="175000"/>
                    <a:alpha val="40000"/>
                  </a:schemeClr>
                </a:glow>
                <a:outerShdw blurRad="50800" dist="38100" dir="16200000" rotWithShape="0">
                  <a:prstClr val="black">
                    <a:alpha val="40000"/>
                  </a:prstClr>
                </a:outerShdw>
              </a:effectLst>
            </a:endParaRPr>
          </a:p>
        </p:txBody>
      </p:sp>
      <p:pic>
        <p:nvPicPr>
          <p:cNvPr id="24" name="Picture 2">
            <a:extLst>
              <a:ext uri="{FF2B5EF4-FFF2-40B4-BE49-F238E27FC236}">
                <a16:creationId xmlns:a16="http://schemas.microsoft.com/office/drawing/2014/main" id="{D7BDF699-BC81-BA80-7F24-922A0EE7F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1614" y="4370669"/>
            <a:ext cx="462395" cy="462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mail - Free logo icons">
            <a:extLst>
              <a:ext uri="{FF2B5EF4-FFF2-40B4-BE49-F238E27FC236}">
                <a16:creationId xmlns:a16="http://schemas.microsoft.com/office/drawing/2014/main" id="{84476D5B-9963-9A56-8A15-0695BA3185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6170" y="3690365"/>
            <a:ext cx="411767" cy="411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343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4" descr="Aerial view of the road">
            <a:extLst>
              <a:ext uri="{FF2B5EF4-FFF2-40B4-BE49-F238E27FC236}">
                <a16:creationId xmlns:a16="http://schemas.microsoft.com/office/drawing/2014/main" id="{CF8B9DEF-A709-E9F1-B4C6-BA04F7D707EC}"/>
              </a:ext>
            </a:extLst>
          </p:cNvPr>
          <p:cNvPicPr>
            <a:picLocks noChangeAspect="1"/>
          </p:cNvPicPr>
          <p:nvPr/>
        </p:nvPicPr>
        <p:blipFill rotWithShape="1">
          <a:blip r:embed="rId3"/>
          <a:srcRect t="2797" r="13818" b="6294"/>
          <a:stretch/>
        </p:blipFill>
        <p:spPr>
          <a:xfrm>
            <a:off x="3523488" y="-18278"/>
            <a:ext cx="8668512" cy="6857990"/>
          </a:xfrm>
          <a:prstGeom prst="rect">
            <a:avLst/>
          </a:prstGeom>
        </p:spPr>
      </p:pic>
      <p:sp>
        <p:nvSpPr>
          <p:cNvPr id="29" name="Rectangle 28">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3" name="Rectangle 3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23">
            <a:extLst>
              <a:ext uri="{FF2B5EF4-FFF2-40B4-BE49-F238E27FC236}">
                <a16:creationId xmlns:a16="http://schemas.microsoft.com/office/drawing/2014/main" id="{5DF2B8C3-E3E0-DE73-C072-D7A61BF28003}"/>
              </a:ext>
            </a:extLst>
          </p:cNvPr>
          <p:cNvSpPr/>
          <p:nvPr/>
        </p:nvSpPr>
        <p:spPr>
          <a:xfrm>
            <a:off x="371094" y="585788"/>
            <a:ext cx="1029081" cy="5319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B6A44921-A153-0409-DFD6-C3415951BAB5}"/>
              </a:ext>
            </a:extLst>
          </p:cNvPr>
          <p:cNvSpPr txBox="1">
            <a:spLocks noGrp="1"/>
          </p:cNvSpPr>
          <p:nvPr>
            <p:ph type="title"/>
          </p:nvPr>
        </p:nvSpPr>
        <p:spPr>
          <a:xfrm>
            <a:off x="452144" y="18897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Project Aim</a:t>
            </a:r>
            <a:endParaRPr lang="en-US" b="1" dirty="0"/>
          </a:p>
        </p:txBody>
      </p:sp>
      <p:sp>
        <p:nvSpPr>
          <p:cNvPr id="10" name="Rectangle 9">
            <a:extLst>
              <a:ext uri="{FF2B5EF4-FFF2-40B4-BE49-F238E27FC236}">
                <a16:creationId xmlns:a16="http://schemas.microsoft.com/office/drawing/2014/main" id="{0A978FF1-4082-5BFB-C0C7-3C5486618553}"/>
              </a:ext>
            </a:extLst>
          </p:cNvPr>
          <p:cNvSpPr/>
          <p:nvPr/>
        </p:nvSpPr>
        <p:spPr>
          <a:xfrm>
            <a:off x="371094" y="4357862"/>
            <a:ext cx="4087575" cy="32843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17D8AEE-9FC8-4088-9BB9-A033C2A46D40}"/>
              </a:ext>
            </a:extLst>
          </p:cNvPr>
          <p:cNvSpPr txBox="1"/>
          <p:nvPr/>
        </p:nvSpPr>
        <p:spPr>
          <a:xfrm>
            <a:off x="371092" y="1911351"/>
            <a:ext cx="4716063" cy="3724096"/>
          </a:xfrm>
          <a:prstGeom prst="rect">
            <a:avLst/>
          </a:prstGeom>
          <a:noFill/>
        </p:spPr>
        <p:txBody>
          <a:bodyPr wrap="square">
            <a:spAutoFit/>
          </a:bodyPr>
          <a:lstStyle/>
          <a:p>
            <a:endParaRPr lang="en-US" sz="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Wingdings" pitchFamily="2" charset="2"/>
              <a:buChar char="q"/>
            </a:pPr>
            <a:r>
              <a:rPr lang="en-US" sz="1900"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Analysing</a:t>
            </a:r>
            <a:r>
              <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road safety in New Zealand</a:t>
            </a:r>
          </a:p>
          <a:p>
            <a:pPr marL="285750" indent="-285750">
              <a:buFont typeface="Wingdings" pitchFamily="2" charset="2"/>
              <a:buChar char="q"/>
            </a:pPr>
            <a:endPar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Wingdings" pitchFamily="2" charset="2"/>
              <a:buChar char="q"/>
            </a:pPr>
            <a:r>
              <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Leveraging journey to work data from Statistics New Zealand and crash data from Waka Kotahi New Zealand Transport Agency</a:t>
            </a:r>
          </a:p>
          <a:p>
            <a:pPr marL="285750" indent="-285750">
              <a:buFont typeface="Wingdings" pitchFamily="2" charset="2"/>
              <a:buChar char="q"/>
            </a:pPr>
            <a:endPar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Wingdings" pitchFamily="2" charset="2"/>
              <a:buChar char="q"/>
            </a:pPr>
            <a:r>
              <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Develop an R package that includes data and functions to </a:t>
            </a:r>
            <a:r>
              <a:rPr lang="en-US" sz="1900"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analyse</a:t>
            </a:r>
            <a:r>
              <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road safety </a:t>
            </a:r>
          </a:p>
          <a:p>
            <a:pPr marL="285750" indent="-285750">
              <a:buFont typeface="Wingdings" pitchFamily="2" charset="2"/>
              <a:buChar char="q"/>
            </a:pPr>
            <a:endParaRPr lang="en-US" dirty="0"/>
          </a:p>
        </p:txBody>
      </p:sp>
    </p:spTree>
    <p:extLst>
      <p:ext uri="{BB962C8B-B14F-4D97-AF65-F5344CB8AC3E}">
        <p14:creationId xmlns:p14="http://schemas.microsoft.com/office/powerpoint/2010/main" val="961031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3D630-A5EC-10C5-257F-FD1EE1DAAC2D}"/>
              </a:ext>
            </a:extLst>
          </p:cNvPr>
          <p:cNvSpPr>
            <a:spLocks noGrp="1"/>
          </p:cNvSpPr>
          <p:nvPr>
            <p:ph type="title"/>
          </p:nvPr>
        </p:nvSpPr>
        <p:spPr/>
        <p:txBody>
          <a:bodyPr/>
          <a:lstStyle/>
          <a:p>
            <a:r>
              <a:rPr lang="en-US" sz="36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Open-Source</a:t>
            </a:r>
            <a:r>
              <a:rPr lang="en-US" dirty="0"/>
              <a:t> </a:t>
            </a:r>
            <a:r>
              <a:rPr lang="en-US" sz="36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Package Development</a:t>
            </a:r>
          </a:p>
        </p:txBody>
      </p:sp>
      <p:graphicFrame>
        <p:nvGraphicFramePr>
          <p:cNvPr id="4" name="Content Placeholder 3">
            <a:extLst>
              <a:ext uri="{FF2B5EF4-FFF2-40B4-BE49-F238E27FC236}">
                <a16:creationId xmlns:a16="http://schemas.microsoft.com/office/drawing/2014/main" id="{052AD4B8-5B94-9C60-00F3-ABD371075035}"/>
              </a:ext>
            </a:extLst>
          </p:cNvPr>
          <p:cNvGraphicFramePr>
            <a:graphicFrameLocks noGrp="1"/>
          </p:cNvGraphicFramePr>
          <p:nvPr>
            <p:ph idx="1"/>
            <p:extLst>
              <p:ext uri="{D42A27DB-BD31-4B8C-83A1-F6EECF244321}">
                <p14:modId xmlns:p14="http://schemas.microsoft.com/office/powerpoint/2010/main" val="1279154577"/>
              </p:ext>
            </p:extLst>
          </p:nvPr>
        </p:nvGraphicFramePr>
        <p:xfrm>
          <a:off x="838200" y="1444083"/>
          <a:ext cx="10515600" cy="2350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a:extLst>
              <a:ext uri="{FF2B5EF4-FFF2-40B4-BE49-F238E27FC236}">
                <a16:creationId xmlns:a16="http://schemas.microsoft.com/office/drawing/2014/main" id="{A7730361-6E24-1B49-18F0-35E67D9D12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200" y="3794490"/>
            <a:ext cx="5003800" cy="256379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8">
            <a:extLst>
              <a:ext uri="{FF2B5EF4-FFF2-40B4-BE49-F238E27FC236}">
                <a16:creationId xmlns:a16="http://schemas.microsoft.com/office/drawing/2014/main" id="{A849B661-3F7B-8C05-3DB4-2B3A05289C88}"/>
              </a:ext>
            </a:extLst>
          </p:cNvPr>
          <p:cNvSpPr txBox="1">
            <a:spLocks/>
          </p:cNvSpPr>
          <p:nvPr/>
        </p:nvSpPr>
        <p:spPr>
          <a:xfrm>
            <a:off x="7134224" y="4392054"/>
            <a:ext cx="4029076" cy="1966232"/>
          </a:xfrm>
          <a:prstGeom prst="rect">
            <a:avLst/>
          </a:prstGeom>
          <a:ln w="28575" cap="flat" cmpd="sng" algn="ctr">
            <a:noFill/>
            <a:prstDash val="dash"/>
            <a:miter lim="800000"/>
          </a:ln>
        </p:spPr>
        <p:style>
          <a:lnRef idx="2">
            <a:schemeClr val="accent3"/>
          </a:lnRef>
          <a:fillRef idx="1">
            <a:schemeClr val="lt1"/>
          </a:fillRef>
          <a:effectRef idx="0">
            <a:schemeClr val="accent3"/>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endParaRPr lang="en-US" sz="14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a:buFont typeface="Wingdings" pitchFamily="2" charset="2"/>
              <a:buChar char="q"/>
            </a:pPr>
            <a:r>
              <a:rPr lang="en-US" sz="20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Using </a:t>
            </a:r>
            <a:r>
              <a:rPr lang="en-US" sz="2000"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Github</a:t>
            </a:r>
            <a:r>
              <a:rPr lang="en-US" sz="20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for version control and collaborating work with others.  </a:t>
            </a:r>
            <a:endParaRPr lang="en-NZ" sz="20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35383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F87EC-66D1-D58D-92E2-062EF740A5F8}"/>
              </a:ext>
            </a:extLst>
          </p:cNvPr>
          <p:cNvSpPr>
            <a:spLocks noGrp="1"/>
          </p:cNvSpPr>
          <p:nvPr>
            <p:ph type="title"/>
          </p:nvPr>
        </p:nvSpPr>
        <p:spPr>
          <a:xfrm>
            <a:off x="476250" y="205992"/>
            <a:ext cx="10515600" cy="1325563"/>
          </a:xfrm>
        </p:spPr>
        <p:txBody>
          <a:bodyPr>
            <a:normAutofit/>
          </a:bodyPr>
          <a:lstStyle/>
          <a:p>
            <a:r>
              <a:rPr lang="en-US" sz="36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R Package Overview</a:t>
            </a:r>
            <a:endParaRPr lang="en-US" sz="3600" b="1" dirty="0">
              <a:solidFill>
                <a:schemeClr val="accent6">
                  <a:lumMod val="50000"/>
                </a:schemeClr>
              </a:solidFill>
            </a:endParaRPr>
          </a:p>
        </p:txBody>
      </p:sp>
      <p:sp>
        <p:nvSpPr>
          <p:cNvPr id="4" name="Rectangle 2">
            <a:extLst>
              <a:ext uri="{FF2B5EF4-FFF2-40B4-BE49-F238E27FC236}">
                <a16:creationId xmlns:a16="http://schemas.microsoft.com/office/drawing/2014/main" id="{49ED56E0-6A4C-1000-D2B8-8DF53601D835}"/>
              </a:ext>
            </a:extLst>
          </p:cNvPr>
          <p:cNvSpPr>
            <a:spLocks noChangeArrowheads="1"/>
          </p:cNvSpPr>
          <p:nvPr/>
        </p:nvSpPr>
        <p:spPr bwMode="auto">
          <a:xfrm>
            <a:off x="1200150" y="2139796"/>
            <a:ext cx="10055985" cy="1127201"/>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95220" numCol="1" anchor="ctr" anchorCtr="0" compatLnSpc="1">
            <a:prstTxWarp prst="textNoShape">
              <a:avLst/>
            </a:prstTxWarp>
            <a:spAutoFit/>
          </a:bodyPr>
          <a:lstStyle/>
          <a:p>
            <a:pPr eaLnBrk="0" fontAlgn="base" hangingPunct="0">
              <a:spcBef>
                <a:spcPct val="0"/>
              </a:spcBef>
              <a:spcAft>
                <a:spcPct val="0"/>
              </a:spcAft>
            </a:pPr>
            <a:r>
              <a:rPr kumimoji="0" lang="en-US" altLang="en-US" sz="1600" b="0" i="1" u="none" strike="noStrike" cap="none" normalizeH="0" baseline="0" dirty="0">
                <a:ln>
                  <a:noFill/>
                </a:ln>
                <a:solidFill>
                  <a:srgbClr val="999988"/>
                </a:solidFill>
                <a:effectLst/>
                <a:latin typeface="Courier New" panose="02070309020205020404" pitchFamily="49" charset="0"/>
                <a:ea typeface="Times New Roman" panose="02020603050405020304" pitchFamily="18" charset="0"/>
              </a:rPr>
              <a:t>## data</a:t>
            </a:r>
            <a:endParaRPr lang="en-US" altLang="en-US" sz="1600" dirty="0">
              <a:solidFill>
                <a:srgbClr val="333333"/>
              </a:solidFill>
              <a:latin typeface="Arial Unicode MS" panose="020B0604020202020204" pitchFamily="34" charset="-128"/>
              <a:ea typeface="Times New Roman" panose="02020603050405020304" pitchFamily="18" charset="0"/>
              <a:cs typeface="Courier New" panose="02070309020205020404" pitchFamily="49" charset="0"/>
            </a:endParaRPr>
          </a:p>
          <a:p>
            <a:pPr lvl="0" eaLnBrk="0" fontAlgn="base" hangingPunct="0">
              <a:spcBef>
                <a:spcPct val="0"/>
              </a:spcBef>
              <a:spcAft>
                <a:spcPct val="0"/>
              </a:spcAft>
            </a:pPr>
            <a:r>
              <a:rPr kumimoji="0" lang="en-US" altLang="en-US" sz="1600" b="0" i="0" u="none" strike="noStrike" cap="none" normalizeH="0" baseline="0" dirty="0">
                <a:ln>
                  <a:noFill/>
                </a:ln>
                <a:solidFill>
                  <a:srgbClr val="333333"/>
                </a:solidFill>
                <a:effectLst/>
                <a:latin typeface="Arial Unicode MS" panose="020B0604020202020204" pitchFamily="34" charset="-128"/>
                <a:ea typeface="Times New Roman" panose="02020603050405020304" pitchFamily="18" charset="0"/>
                <a:cs typeface="Courier New" panose="02070309020205020404" pitchFamily="49" charset="0"/>
              </a:rPr>
              <a:t>data(</a:t>
            </a:r>
            <a:r>
              <a:rPr kumimoji="0" lang="en-US" altLang="en-US" sz="1600" b="0" i="0" u="none" strike="noStrike" cap="none" normalizeH="0" baseline="0" dirty="0">
                <a:ln>
                  <a:noFill/>
                </a:ln>
                <a:solidFill>
                  <a:srgbClr val="DD1144"/>
                </a:solidFill>
                <a:effectLst/>
                <a:latin typeface="Courier New" panose="02070309020205020404" pitchFamily="49" charset="0"/>
                <a:ea typeface="Times New Roman" panose="02020603050405020304" pitchFamily="18" charset="0"/>
              </a:rPr>
              <a:t>“</a:t>
            </a:r>
            <a:r>
              <a:rPr kumimoji="0" lang="en-US" altLang="en-US" sz="1600" b="1" i="0" u="none" strike="noStrike" cap="none" normalizeH="0" baseline="0" dirty="0">
                <a:ln>
                  <a:noFill/>
                </a:ln>
                <a:solidFill>
                  <a:srgbClr val="DD1144"/>
                </a:solidFill>
                <a:effectLst/>
                <a:latin typeface="Courier New" panose="02070309020205020404" pitchFamily="49" charset="0"/>
                <a:ea typeface="Times New Roman" panose="02020603050405020304" pitchFamily="18" charset="0"/>
              </a:rPr>
              <a:t>cas_data_akl_2018_proj</a:t>
            </a:r>
            <a:r>
              <a:rPr kumimoji="0" lang="en-US" altLang="en-US" sz="1600" b="0" i="0" u="none" strike="noStrike" cap="none" normalizeH="0" baseline="0" dirty="0">
                <a:ln>
                  <a:noFill/>
                </a:ln>
                <a:solidFill>
                  <a:srgbClr val="DD1144"/>
                </a:solidFill>
                <a:effectLst/>
                <a:latin typeface="Courier New" panose="02070309020205020404" pitchFamily="49" charset="0"/>
                <a:ea typeface="Times New Roman" panose="02020603050405020304" pitchFamily="18" charset="0"/>
              </a:rPr>
              <a:t>”</a:t>
            </a:r>
            <a:r>
              <a:rPr kumimoji="0" lang="en-US" altLang="en-US" sz="1600" b="0" i="0" u="none" strike="noStrike" cap="none" normalizeH="0" baseline="0" dirty="0">
                <a:ln>
                  <a:noFill/>
                </a:ln>
                <a:solidFill>
                  <a:srgbClr val="333333"/>
                </a:solidFill>
                <a:effectLst/>
                <a:latin typeface="Arial Unicode MS" panose="020B0604020202020204" pitchFamily="34" charset="-128"/>
                <a:ea typeface="Times New Roman" panose="02020603050405020304" pitchFamily="18" charset="0"/>
                <a:cs typeface="Courier New" panose="02070309020205020404" pitchFamily="49" charset="0"/>
              </a:rPr>
              <a:t>) 	</a:t>
            </a:r>
            <a:r>
              <a:rPr lang="en-US" altLang="en-US" sz="1600" i="1" dirty="0">
                <a:solidFill>
                  <a:srgbClr val="999988"/>
                </a:solidFill>
                <a:latin typeface="Courier New" panose="02070309020205020404" pitchFamily="49" charset="0"/>
                <a:ea typeface="Times New Roman" panose="02020603050405020304" pitchFamily="18" charset="0"/>
              </a:rPr>
              <a:t>## 2018 crash data</a:t>
            </a:r>
            <a:endParaRPr kumimoji="0" lang="en-US" altLang="en-US" sz="1600" b="0" i="0" u="none" strike="noStrike" cap="none" normalizeH="0" baseline="0" dirty="0">
              <a:ln>
                <a:noFill/>
              </a:ln>
              <a:solidFill>
                <a:srgbClr val="333333"/>
              </a:solidFill>
              <a:effectLst/>
              <a:latin typeface="Arial Unicode MS" panose="020B0604020202020204" pitchFamily="34" charset="-128"/>
              <a:ea typeface="Times New Roman" panose="02020603050405020304" pitchFamily="18" charset="0"/>
              <a:cs typeface="Courier New" panose="02070309020205020404" pitchFamily="49" charset="0"/>
            </a:endParaRPr>
          </a:p>
          <a:p>
            <a:pPr lvl="0" eaLnBrk="0" fontAlgn="base" hangingPunct="0">
              <a:spcBef>
                <a:spcPct val="0"/>
              </a:spcBef>
              <a:spcAft>
                <a:spcPct val="0"/>
              </a:spcAft>
            </a:pPr>
            <a:r>
              <a:rPr kumimoji="0" lang="en-US" altLang="en-US" sz="1600" b="0" i="0" u="none" strike="noStrike" cap="none" normalizeH="0" baseline="0" dirty="0">
                <a:ln>
                  <a:noFill/>
                </a:ln>
                <a:solidFill>
                  <a:srgbClr val="333333"/>
                </a:solidFill>
                <a:effectLst/>
                <a:latin typeface="Arial Unicode MS" panose="020B0604020202020204" pitchFamily="34" charset="-128"/>
                <a:ea typeface="Times New Roman" panose="02020603050405020304" pitchFamily="18" charset="0"/>
                <a:cs typeface="Courier New" panose="02070309020205020404" pitchFamily="49" charset="0"/>
              </a:rPr>
              <a:t>data(</a:t>
            </a:r>
            <a:r>
              <a:rPr kumimoji="0" lang="en-US" altLang="en-US" sz="1600" b="0" i="0" u="none" strike="noStrike" cap="none" normalizeH="0" baseline="0" dirty="0">
                <a:ln>
                  <a:noFill/>
                </a:ln>
                <a:solidFill>
                  <a:srgbClr val="DD1144"/>
                </a:solidFill>
                <a:effectLst/>
                <a:latin typeface="Courier New" panose="02070309020205020404" pitchFamily="49" charset="0"/>
                <a:ea typeface="Times New Roman" panose="02020603050405020304" pitchFamily="18" charset="0"/>
              </a:rPr>
              <a:t>“</a:t>
            </a:r>
            <a:r>
              <a:rPr kumimoji="0" lang="en-US" altLang="en-US" sz="1600" b="1" i="0" u="none" strike="noStrike" cap="none" normalizeH="0" baseline="0" dirty="0" err="1">
                <a:ln>
                  <a:noFill/>
                </a:ln>
                <a:solidFill>
                  <a:srgbClr val="DD1144"/>
                </a:solidFill>
                <a:effectLst/>
                <a:latin typeface="Courier New" panose="02070309020205020404" pitchFamily="49" charset="0"/>
                <a:ea typeface="Times New Roman" panose="02020603050405020304" pitchFamily="18" charset="0"/>
              </a:rPr>
              <a:t>jtw_driving_akl</a:t>
            </a:r>
            <a:r>
              <a:rPr kumimoji="0" lang="en-US" altLang="en-US" sz="1600" b="0" i="0" u="none" strike="noStrike" cap="none" normalizeH="0" baseline="0" dirty="0">
                <a:ln>
                  <a:noFill/>
                </a:ln>
                <a:solidFill>
                  <a:srgbClr val="DD1144"/>
                </a:solidFill>
                <a:effectLst/>
                <a:latin typeface="Courier New" panose="02070309020205020404" pitchFamily="49" charset="0"/>
                <a:ea typeface="Times New Roman" panose="02020603050405020304" pitchFamily="18" charset="0"/>
              </a:rPr>
              <a:t>”</a:t>
            </a:r>
            <a:r>
              <a:rPr kumimoji="0" lang="en-US" altLang="en-US" sz="1600" b="0" i="0" u="none" strike="noStrike" cap="none" normalizeH="0" baseline="0" dirty="0">
                <a:ln>
                  <a:noFill/>
                </a:ln>
                <a:solidFill>
                  <a:srgbClr val="333333"/>
                </a:solidFill>
                <a:effectLst/>
                <a:latin typeface="Arial Unicode MS" panose="020B0604020202020204" pitchFamily="34" charset="-128"/>
                <a:ea typeface="Times New Roman" panose="02020603050405020304" pitchFamily="18" charset="0"/>
                <a:cs typeface="Courier New" panose="02070309020205020404" pitchFamily="49" charset="0"/>
              </a:rPr>
              <a:t>) 		</a:t>
            </a:r>
            <a:r>
              <a:rPr lang="en-US" altLang="en-US" sz="1600" i="1" dirty="0">
                <a:solidFill>
                  <a:srgbClr val="999988"/>
                </a:solidFill>
                <a:latin typeface="Courier New" panose="02070309020205020404" pitchFamily="49" charset="0"/>
                <a:ea typeface="Times New Roman" panose="02020603050405020304" pitchFamily="18" charset="0"/>
              </a:rPr>
              <a:t>## 2018 journey to work data</a:t>
            </a:r>
            <a:endParaRPr kumimoji="0" lang="en-US" altLang="en-US" sz="1600" b="0" i="0" u="none" strike="noStrike" cap="none" normalizeH="0" baseline="0" dirty="0">
              <a:ln>
                <a:noFill/>
              </a:ln>
              <a:solidFill>
                <a:srgbClr val="333333"/>
              </a:solidFill>
              <a:effectLst/>
              <a:latin typeface="Arial Unicode MS" panose="020B0604020202020204" pitchFamily="34" charset="-128"/>
              <a:ea typeface="Times New Roman" panose="02020603050405020304" pitchFamily="18" charset="0"/>
              <a:cs typeface="Courier New" panose="02070309020205020404" pitchFamily="49" charset="0"/>
            </a:endParaRPr>
          </a:p>
          <a:p>
            <a:pPr lvl="0" eaLnBrk="0" fontAlgn="base" hangingPunct="0">
              <a:spcBef>
                <a:spcPct val="0"/>
              </a:spcBef>
              <a:spcAft>
                <a:spcPct val="0"/>
              </a:spcAft>
            </a:pPr>
            <a:r>
              <a:rPr kumimoji="0" lang="en-US" altLang="en-US" sz="1600" b="0" i="0" u="none" strike="noStrike" cap="none" normalizeH="0" baseline="0" dirty="0">
                <a:ln>
                  <a:noFill/>
                </a:ln>
                <a:solidFill>
                  <a:srgbClr val="333333"/>
                </a:solidFill>
                <a:effectLst/>
                <a:latin typeface="Arial Unicode MS" panose="020B0604020202020204" pitchFamily="34" charset="-128"/>
                <a:ea typeface="Times New Roman" panose="02020603050405020304" pitchFamily="18" charset="0"/>
                <a:cs typeface="Courier New" panose="02070309020205020404" pitchFamily="49" charset="0"/>
              </a:rPr>
              <a:t>data(</a:t>
            </a:r>
            <a:r>
              <a:rPr kumimoji="0" lang="en-US" altLang="en-US" sz="1600" b="0" i="0" u="none" strike="noStrike" cap="none" normalizeH="0" baseline="0" dirty="0">
                <a:ln>
                  <a:noFill/>
                </a:ln>
                <a:solidFill>
                  <a:srgbClr val="DD1144"/>
                </a:solidFill>
                <a:effectLst/>
                <a:latin typeface="Courier New" panose="02070309020205020404" pitchFamily="49" charset="0"/>
                <a:ea typeface="Times New Roman" panose="02020603050405020304" pitchFamily="18" charset="0"/>
              </a:rPr>
              <a:t>“</a:t>
            </a:r>
            <a:r>
              <a:rPr kumimoji="0" lang="en-US" altLang="en-US" sz="1600" b="1" i="0" u="none" strike="noStrike" cap="none" normalizeH="0" baseline="0" dirty="0">
                <a:ln>
                  <a:noFill/>
                </a:ln>
                <a:solidFill>
                  <a:srgbClr val="DD1144"/>
                </a:solidFill>
                <a:effectLst/>
                <a:latin typeface="Courier New" panose="02070309020205020404" pitchFamily="49" charset="0"/>
                <a:ea typeface="Times New Roman" panose="02020603050405020304" pitchFamily="18" charset="0"/>
              </a:rPr>
              <a:t>sa2_clipped_proj_akl</a:t>
            </a:r>
            <a:r>
              <a:rPr kumimoji="0" lang="en-US" altLang="en-US" sz="1600" b="0" i="0" u="none" strike="noStrike" cap="none" normalizeH="0" baseline="0" dirty="0">
                <a:ln>
                  <a:noFill/>
                </a:ln>
                <a:solidFill>
                  <a:srgbClr val="DD1144"/>
                </a:solidFill>
                <a:effectLst/>
                <a:latin typeface="Courier New" panose="02070309020205020404" pitchFamily="49" charset="0"/>
                <a:ea typeface="Times New Roman" panose="02020603050405020304" pitchFamily="18" charset="0"/>
              </a:rPr>
              <a:t>”</a:t>
            </a:r>
            <a:r>
              <a:rPr kumimoji="0" lang="en-US" altLang="en-US" sz="1600" b="0" i="0" u="none" strike="noStrike" cap="none" normalizeH="0" baseline="0" dirty="0">
                <a:ln>
                  <a:noFill/>
                </a:ln>
                <a:solidFill>
                  <a:srgbClr val="333333"/>
                </a:solidFill>
                <a:effectLst/>
                <a:latin typeface="Arial Unicode MS" panose="020B0604020202020204" pitchFamily="34" charset="-128"/>
                <a:ea typeface="Times New Roman" panose="02020603050405020304" pitchFamily="18" charset="0"/>
                <a:cs typeface="Courier New" panose="02070309020205020404" pitchFamily="49" charset="0"/>
              </a:rPr>
              <a:t>)	</a:t>
            </a:r>
            <a:r>
              <a:rPr lang="en-US" altLang="en-US" sz="1600" i="1" dirty="0">
                <a:solidFill>
                  <a:srgbClr val="999988"/>
                </a:solidFill>
                <a:latin typeface="Courier New" panose="02070309020205020404" pitchFamily="49" charset="0"/>
                <a:ea typeface="Times New Roman" panose="02020603050405020304" pitchFamily="18" charset="0"/>
              </a:rPr>
              <a:t>## 2018 Statistical Area 2 clipped polygons</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64BB7451-9897-39EB-9193-1822097593FF}"/>
              </a:ext>
            </a:extLst>
          </p:cNvPr>
          <p:cNvSpPr>
            <a:spLocks noChangeArrowheads="1"/>
          </p:cNvSpPr>
          <p:nvPr/>
        </p:nvSpPr>
        <p:spPr bwMode="auto">
          <a:xfrm>
            <a:off x="1200150" y="3504291"/>
            <a:ext cx="10055985" cy="2604529"/>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95220" numCol="1" anchor="ctr" anchorCtr="0" compatLnSpc="1">
            <a:prstTxWarp prst="textNoShape">
              <a:avLst/>
            </a:prstTxWarp>
            <a:spAutoFit/>
          </a:bodyPr>
          <a:lstStyle/>
          <a:p>
            <a:pPr eaLnBrk="0" fontAlgn="base" hangingPunct="0">
              <a:spcBef>
                <a:spcPct val="0"/>
              </a:spcBef>
              <a:spcAft>
                <a:spcPct val="0"/>
              </a:spcAft>
            </a:pPr>
            <a:r>
              <a:rPr kumimoji="0" lang="en-US" altLang="en-US" sz="1600" b="1" i="0" u="none" strike="noStrike" cap="none" normalizeH="0" baseline="0" dirty="0" err="1">
                <a:ln>
                  <a:noFill/>
                </a:ln>
                <a:solidFill>
                  <a:srgbClr val="333333"/>
                </a:solidFill>
                <a:effectLst/>
                <a:latin typeface="Arial Unicode MS" panose="020B0604020202020204" pitchFamily="34" charset="-128"/>
                <a:ea typeface="Times New Roman" panose="02020603050405020304" pitchFamily="18" charset="0"/>
                <a:cs typeface="Courier New" panose="02070309020205020404" pitchFamily="49" charset="0"/>
              </a:rPr>
              <a:t>get_routes</a:t>
            </a:r>
            <a:r>
              <a:rPr kumimoji="0" lang="en-US" altLang="en-US" sz="1600" b="1" i="0" u="none" strike="noStrike" cap="none" normalizeH="0" baseline="0" dirty="0">
                <a:ln>
                  <a:noFill/>
                </a:ln>
                <a:solidFill>
                  <a:srgbClr val="333333"/>
                </a:solidFill>
                <a:effectLst/>
                <a:latin typeface="Arial Unicode MS" panose="020B0604020202020204" pitchFamily="34" charset="-128"/>
                <a:ea typeface="Times New Roman" panose="02020603050405020304" pitchFamily="18" charset="0"/>
                <a:cs typeface="Courier New" panose="02070309020205020404" pitchFamily="49" charset="0"/>
              </a:rPr>
              <a:t>() 	</a:t>
            </a:r>
            <a:r>
              <a:rPr lang="en-US" altLang="en-US" sz="1600" i="1" dirty="0">
                <a:solidFill>
                  <a:srgbClr val="999988"/>
                </a:solidFill>
                <a:latin typeface="Courier New" panose="02070309020205020404" pitchFamily="49" charset="0"/>
                <a:ea typeface="Times New Roman" panose="02020603050405020304" pitchFamily="18" charset="0"/>
              </a:rPr>
              <a:t>## simulating routes</a:t>
            </a:r>
            <a:endParaRPr kumimoji="0" lang="en-US" altLang="en-US" sz="1600" b="0" i="0" u="none" strike="noStrike" cap="none" normalizeH="0" baseline="0" dirty="0">
              <a:ln>
                <a:noFill/>
              </a:ln>
              <a:solidFill>
                <a:srgbClr val="333333"/>
              </a:solidFill>
              <a:effectLst/>
              <a:latin typeface="Arial Unicode MS" panose="020B0604020202020204" pitchFamily="34" charset="-128"/>
              <a:ea typeface="Times New Roman" panose="02020603050405020304" pitchFamily="18"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333333"/>
              </a:solidFill>
              <a:effectLst/>
              <a:latin typeface="Arial Unicode MS" panose="020B0604020202020204" pitchFamily="34" charset="-128"/>
              <a:ea typeface="Times New Roman" panose="02020603050405020304" pitchFamily="18" charset="0"/>
              <a:cs typeface="Courier New" panose="02070309020205020404" pitchFamily="49" charset="0"/>
            </a:endParaRPr>
          </a:p>
          <a:p>
            <a:pPr eaLnBrk="0" fontAlgn="base" hangingPunct="0">
              <a:spcBef>
                <a:spcPct val="0"/>
              </a:spcBef>
              <a:spcAft>
                <a:spcPct val="0"/>
              </a:spcAft>
            </a:pPr>
            <a:r>
              <a:rPr lang="en-US" altLang="en-US" sz="1600" b="1" dirty="0" err="1">
                <a:solidFill>
                  <a:srgbClr val="333333"/>
                </a:solidFill>
                <a:latin typeface="Arial Unicode MS" panose="020B0604020202020204" pitchFamily="34" charset="-128"/>
                <a:ea typeface="Times New Roman" panose="02020603050405020304" pitchFamily="18" charset="0"/>
                <a:cs typeface="Courier New" panose="02070309020205020404" pitchFamily="49" charset="0"/>
              </a:rPr>
              <a:t>get_dist_travel</a:t>
            </a:r>
            <a:r>
              <a:rPr lang="en-US" altLang="en-US" sz="1600" b="1" dirty="0">
                <a:solidFill>
                  <a:srgbClr val="333333"/>
                </a:solidFill>
                <a:latin typeface="Arial Unicode MS" panose="020B0604020202020204" pitchFamily="34" charset="-128"/>
                <a:ea typeface="Times New Roman" panose="02020603050405020304" pitchFamily="18" charset="0"/>
                <a:cs typeface="Courier New" panose="02070309020205020404" pitchFamily="49" charset="0"/>
              </a:rPr>
              <a:t>() 	</a:t>
            </a:r>
            <a:r>
              <a:rPr lang="en-US" altLang="en-US" sz="1600" i="1" dirty="0">
                <a:solidFill>
                  <a:srgbClr val="999988"/>
                </a:solidFill>
                <a:latin typeface="Courier New" panose="02070309020205020404" pitchFamily="49" charset="0"/>
                <a:ea typeface="Times New Roman" panose="02020603050405020304" pitchFamily="18" charset="0"/>
              </a:rPr>
              <a:t>## calculating distance travelled per polygon</a:t>
            </a:r>
            <a:endParaRPr lang="en-US" altLang="en-US" sz="1600" dirty="0">
              <a:solidFill>
                <a:srgbClr val="333333"/>
              </a:solidFill>
              <a:latin typeface="Arial Unicode MS" panose="020B0604020202020204" pitchFamily="34" charset="-128"/>
              <a:ea typeface="Times New Roman" panose="02020603050405020304" pitchFamily="18" charset="0"/>
              <a:cs typeface="Courier New" panose="02070309020205020404" pitchFamily="49" charset="0"/>
            </a:endParaRPr>
          </a:p>
          <a:p>
            <a:pPr eaLnBrk="0" fontAlgn="base" hangingPunct="0">
              <a:spcBef>
                <a:spcPct val="0"/>
              </a:spcBef>
              <a:spcAft>
                <a:spcPct val="0"/>
              </a:spcAft>
            </a:pPr>
            <a:endParaRPr lang="en-US" altLang="en-US" sz="1600" dirty="0">
              <a:solidFill>
                <a:srgbClr val="333333"/>
              </a:solidFill>
              <a:latin typeface="Arial Unicode MS" panose="020B0604020202020204" pitchFamily="34" charset="-128"/>
              <a:ea typeface="Times New Roman" panose="02020603050405020304" pitchFamily="18" charset="0"/>
              <a:cs typeface="Courier New" panose="02070309020205020404" pitchFamily="49" charset="0"/>
            </a:endParaRPr>
          </a:p>
          <a:p>
            <a:pPr eaLnBrk="0" fontAlgn="base" hangingPunct="0">
              <a:spcBef>
                <a:spcPct val="0"/>
              </a:spcBef>
              <a:spcAft>
                <a:spcPct val="0"/>
              </a:spcAft>
            </a:pPr>
            <a:r>
              <a:rPr lang="en-US" altLang="en-US" sz="1600" b="1" dirty="0" err="1">
                <a:solidFill>
                  <a:srgbClr val="333333"/>
                </a:solidFill>
                <a:latin typeface="Arial Unicode MS" panose="020B0604020202020204" pitchFamily="34" charset="-128"/>
                <a:ea typeface="Times New Roman" panose="02020603050405020304" pitchFamily="18" charset="0"/>
                <a:cs typeface="Courier New" panose="02070309020205020404" pitchFamily="49" charset="0"/>
              </a:rPr>
              <a:t>get_risk</a:t>
            </a:r>
            <a:r>
              <a:rPr lang="en-US" altLang="en-US" sz="1600" b="1" dirty="0">
                <a:solidFill>
                  <a:srgbClr val="333333"/>
                </a:solidFill>
                <a:latin typeface="Arial Unicode MS" panose="020B0604020202020204" pitchFamily="34" charset="-128"/>
                <a:ea typeface="Times New Roman" panose="02020603050405020304" pitchFamily="18" charset="0"/>
                <a:cs typeface="Courier New" panose="02070309020205020404" pitchFamily="49" charset="0"/>
              </a:rPr>
              <a:t>() 		</a:t>
            </a:r>
            <a:r>
              <a:rPr lang="en-US" altLang="en-US" sz="1600" i="1" dirty="0">
                <a:solidFill>
                  <a:srgbClr val="999988"/>
                </a:solidFill>
                <a:latin typeface="Courier New" panose="02070309020205020404" pitchFamily="49" charset="0"/>
                <a:ea typeface="Times New Roman" panose="02020603050405020304" pitchFamily="18" charset="0"/>
              </a:rPr>
              <a:t>## calculating road safety risk</a:t>
            </a:r>
            <a:endParaRPr lang="en-US" altLang="en-US" sz="1600" dirty="0">
              <a:solidFill>
                <a:srgbClr val="333333"/>
              </a:solidFill>
              <a:latin typeface="Arial Unicode MS" panose="020B0604020202020204" pitchFamily="34" charset="-128"/>
              <a:ea typeface="Times New Roman" panose="02020603050405020304" pitchFamily="18" charset="0"/>
              <a:cs typeface="Courier New" panose="02070309020205020404" pitchFamily="49" charset="0"/>
            </a:endParaRPr>
          </a:p>
          <a:p>
            <a:pPr eaLnBrk="0" fontAlgn="base" hangingPunct="0">
              <a:spcBef>
                <a:spcPct val="0"/>
              </a:spcBef>
              <a:spcAft>
                <a:spcPct val="0"/>
              </a:spcAft>
            </a:pPr>
            <a:endParaRPr lang="en-US" altLang="en-US" sz="1600" dirty="0">
              <a:solidFill>
                <a:srgbClr val="333333"/>
              </a:solidFill>
              <a:latin typeface="Arial Unicode MS" panose="020B0604020202020204" pitchFamily="34" charset="-128"/>
              <a:ea typeface="Times New Roman" panose="02020603050405020304" pitchFamily="18" charset="0"/>
              <a:cs typeface="Courier New" panose="02070309020205020404" pitchFamily="49" charset="0"/>
            </a:endParaRPr>
          </a:p>
          <a:p>
            <a:pPr eaLnBrk="0" fontAlgn="base" hangingPunct="0">
              <a:spcBef>
                <a:spcPct val="0"/>
              </a:spcBef>
              <a:spcAft>
                <a:spcPct val="0"/>
              </a:spcAft>
            </a:pPr>
            <a:r>
              <a:rPr lang="en-US" altLang="en-US" sz="1600" b="1" dirty="0" err="1">
                <a:solidFill>
                  <a:srgbClr val="333333"/>
                </a:solidFill>
                <a:latin typeface="Arial Unicode MS" panose="020B0604020202020204" pitchFamily="34" charset="-128"/>
                <a:ea typeface="Times New Roman" panose="02020603050405020304" pitchFamily="18" charset="0"/>
                <a:cs typeface="Courier New" panose="02070309020205020404" pitchFamily="49" charset="0"/>
              </a:rPr>
              <a:t>route_risk</a:t>
            </a:r>
            <a:r>
              <a:rPr lang="en-US" altLang="en-US" sz="1600" b="1" dirty="0">
                <a:solidFill>
                  <a:srgbClr val="333333"/>
                </a:solidFill>
                <a:latin typeface="Arial Unicode MS" panose="020B0604020202020204" pitchFamily="34" charset="-128"/>
                <a:ea typeface="Times New Roman" panose="02020603050405020304" pitchFamily="18" charset="0"/>
                <a:cs typeface="Courier New" panose="02070309020205020404" pitchFamily="49" charset="0"/>
              </a:rPr>
              <a:t>() 	</a:t>
            </a:r>
            <a:r>
              <a:rPr lang="en-US" altLang="en-US" sz="1600" i="1" dirty="0">
                <a:solidFill>
                  <a:srgbClr val="999988"/>
                </a:solidFill>
                <a:latin typeface="Courier New" panose="02070309020205020404" pitchFamily="49" charset="0"/>
                <a:ea typeface="Times New Roman" panose="02020603050405020304" pitchFamily="18" charset="0"/>
              </a:rPr>
              <a:t>## calculating journey riskiness</a:t>
            </a:r>
            <a:endParaRPr lang="en-US" altLang="en-US" sz="1600" dirty="0">
              <a:solidFill>
                <a:srgbClr val="333333"/>
              </a:solidFill>
              <a:latin typeface="Arial Unicode MS" panose="020B0604020202020204" pitchFamily="34" charset="-128"/>
              <a:ea typeface="Times New Roman" panose="02020603050405020304" pitchFamily="18" charset="0"/>
              <a:cs typeface="Courier New" panose="02070309020205020404" pitchFamily="49" charset="0"/>
            </a:endParaRPr>
          </a:p>
          <a:p>
            <a:pPr eaLnBrk="0" fontAlgn="base" hangingPunct="0">
              <a:spcBef>
                <a:spcPct val="0"/>
              </a:spcBef>
              <a:spcAft>
                <a:spcPct val="0"/>
              </a:spcAft>
            </a:pPr>
            <a:endParaRPr lang="en-US" altLang="en-US" sz="1600" dirty="0">
              <a:solidFill>
                <a:srgbClr val="333333"/>
              </a:solidFill>
              <a:latin typeface="Arial Unicode MS" panose="020B0604020202020204" pitchFamily="34" charset="-128"/>
              <a:ea typeface="Times New Roman" panose="02020603050405020304" pitchFamily="18" charset="0"/>
              <a:cs typeface="Courier New" panose="02070309020205020404" pitchFamily="49" charset="0"/>
            </a:endParaRPr>
          </a:p>
          <a:p>
            <a:pPr eaLnBrk="0" fontAlgn="base" hangingPunct="0">
              <a:spcBef>
                <a:spcPct val="0"/>
              </a:spcBef>
              <a:spcAft>
                <a:spcPct val="0"/>
              </a:spcAft>
            </a:pPr>
            <a:r>
              <a:rPr lang="en-US" altLang="en-US" sz="1600" b="1" dirty="0" err="1">
                <a:solidFill>
                  <a:srgbClr val="333333"/>
                </a:solidFill>
                <a:latin typeface="Arial Unicode MS" panose="020B0604020202020204" pitchFamily="34" charset="-128"/>
                <a:ea typeface="Times New Roman" panose="02020603050405020304" pitchFamily="18" charset="0"/>
                <a:cs typeface="Courier New" panose="02070309020205020404" pitchFamily="49" charset="0"/>
              </a:rPr>
              <a:t>get_route_intersects</a:t>
            </a:r>
            <a:r>
              <a:rPr lang="en-US" altLang="en-US" sz="1600" b="1" dirty="0">
                <a:solidFill>
                  <a:srgbClr val="333333"/>
                </a:solidFill>
                <a:latin typeface="Arial Unicode MS" panose="020B0604020202020204" pitchFamily="34" charset="-128"/>
                <a:ea typeface="Times New Roman" panose="02020603050405020304" pitchFamily="18" charset="0"/>
                <a:cs typeface="Courier New" panose="02070309020205020404" pitchFamily="49" charset="0"/>
              </a:rPr>
              <a:t>() </a:t>
            </a:r>
            <a:r>
              <a:rPr lang="en-US" altLang="en-US" sz="1600" i="1" dirty="0">
                <a:solidFill>
                  <a:srgbClr val="999988"/>
                </a:solidFill>
                <a:latin typeface="Courier New" panose="02070309020205020404" pitchFamily="49" charset="0"/>
                <a:ea typeface="Times New Roman" panose="02020603050405020304" pitchFamily="18" charset="0"/>
              </a:rPr>
              <a:t>## getting indices route or polygon intersects</a:t>
            </a:r>
            <a:endParaRPr lang="en-US" altLang="en-US" sz="1600" dirty="0">
              <a:solidFill>
                <a:srgbClr val="333333"/>
              </a:solidFill>
              <a:latin typeface="Arial Unicode MS" panose="020B0604020202020204" pitchFamily="34" charset="-128"/>
              <a:ea typeface="Times New Roman" panose="02020603050405020304" pitchFamily="18" charset="0"/>
              <a:cs typeface="Courier New" panose="02070309020205020404" pitchFamily="49" charset="0"/>
            </a:endParaRPr>
          </a:p>
          <a:p>
            <a:pPr eaLnBrk="0" fontAlgn="base" hangingPunct="0">
              <a:spcBef>
                <a:spcPct val="0"/>
              </a:spcBef>
              <a:spcAft>
                <a:spcPct val="0"/>
              </a:spcAft>
            </a:pPr>
            <a:endParaRPr lang="en-US" altLang="en-US" sz="1600" dirty="0">
              <a:solidFill>
                <a:srgbClr val="333333"/>
              </a:solidFill>
              <a:latin typeface="Arial Unicode MS" panose="020B0604020202020204" pitchFamily="34" charset="-128"/>
              <a:ea typeface="Times New Roman" panose="02020603050405020304" pitchFamily="18" charset="0"/>
              <a:cs typeface="Courier New" panose="02070309020205020404" pitchFamily="49" charset="0"/>
            </a:endParaRPr>
          </a:p>
        </p:txBody>
      </p:sp>
      <p:sp>
        <p:nvSpPr>
          <p:cNvPr id="10" name="TextBox 9">
            <a:extLst>
              <a:ext uri="{FF2B5EF4-FFF2-40B4-BE49-F238E27FC236}">
                <a16:creationId xmlns:a16="http://schemas.microsoft.com/office/drawing/2014/main" id="{CC277EE5-E778-0BF3-D819-422FD37CC6C5}"/>
              </a:ext>
            </a:extLst>
          </p:cNvPr>
          <p:cNvSpPr txBox="1"/>
          <p:nvPr/>
        </p:nvSpPr>
        <p:spPr>
          <a:xfrm>
            <a:off x="1217322" y="1467151"/>
            <a:ext cx="9257495" cy="369332"/>
          </a:xfrm>
          <a:prstGeom prst="rect">
            <a:avLst/>
          </a:prstGeom>
          <a:noFill/>
        </p:spPr>
        <p:txBody>
          <a:bodyPr wrap="square">
            <a:spAutoFit/>
          </a:bodyPr>
          <a:lstStyle/>
          <a:p>
            <a:pPr marL="285750" indent="-285750">
              <a:buFont typeface="Wingdings" pitchFamily="2" charset="2"/>
              <a:buChar char="§"/>
            </a:pPr>
            <a:r>
              <a:rPr lang="en-US" b="1"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motroadsafety</a:t>
            </a:r>
            <a:r>
              <a:rPr lang="en-US"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R Package available in GitHub (</a:t>
            </a:r>
            <a:r>
              <a:rPr lang="en-NZ" dirty="0">
                <a:hlinkClick r:id="rId3"/>
              </a:rPr>
              <a:t>kathycong</a:t>
            </a:r>
            <a:r>
              <a:rPr lang="en-NZ" dirty="0"/>
              <a:t>/</a:t>
            </a:r>
            <a:r>
              <a:rPr lang="en-NZ" b="1" dirty="0">
                <a:hlinkClick r:id="rId4"/>
              </a:rPr>
              <a:t>motroadsafety</a:t>
            </a:r>
            <a:r>
              <a:rPr lang="en-US" dirty="0"/>
              <a:t>)</a:t>
            </a:r>
          </a:p>
        </p:txBody>
      </p:sp>
      <p:sp>
        <p:nvSpPr>
          <p:cNvPr id="11" name="TextBox 10">
            <a:extLst>
              <a:ext uri="{FF2B5EF4-FFF2-40B4-BE49-F238E27FC236}">
                <a16:creationId xmlns:a16="http://schemas.microsoft.com/office/drawing/2014/main" id="{50F0A06E-99E4-3908-30E1-0B40DA4C6310}"/>
              </a:ext>
            </a:extLst>
          </p:cNvPr>
          <p:cNvSpPr txBox="1"/>
          <p:nvPr/>
        </p:nvSpPr>
        <p:spPr>
          <a:xfrm>
            <a:off x="14990" y="6648384"/>
            <a:ext cx="4993675" cy="215444"/>
          </a:xfrm>
          <a:prstGeom prst="rect">
            <a:avLst/>
          </a:prstGeom>
          <a:noFill/>
        </p:spPr>
        <p:txBody>
          <a:bodyPr wrap="none" rtlCol="0">
            <a:spAutoFit/>
          </a:bodyPr>
          <a:lstStyle/>
          <a:p>
            <a:r>
              <a:rPr lang="en-US" sz="800" i="1" dirty="0"/>
              <a:t>Reference: Wickham, H. (2015). R packages: organize, test, document, and share your code. " O'Reilly Media, Inc.".</a:t>
            </a:r>
            <a:r>
              <a:rPr lang="en-NZ" sz="800" i="1" dirty="0"/>
              <a:t> </a:t>
            </a:r>
            <a:endParaRPr lang="en-US" sz="800" i="1" dirty="0"/>
          </a:p>
        </p:txBody>
      </p:sp>
    </p:spTree>
    <p:extLst>
      <p:ext uri="{BB962C8B-B14F-4D97-AF65-F5344CB8AC3E}">
        <p14:creationId xmlns:p14="http://schemas.microsoft.com/office/powerpoint/2010/main" val="3631715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F87EC-66D1-D58D-92E2-062EF740A5F8}"/>
              </a:ext>
            </a:extLst>
          </p:cNvPr>
          <p:cNvSpPr>
            <a:spLocks noGrp="1"/>
          </p:cNvSpPr>
          <p:nvPr>
            <p:ph type="title"/>
          </p:nvPr>
        </p:nvSpPr>
        <p:spPr>
          <a:xfrm>
            <a:off x="552450" y="207962"/>
            <a:ext cx="10515600" cy="1325563"/>
          </a:xfrm>
        </p:spPr>
        <p:txBody>
          <a:bodyPr>
            <a:normAutofit/>
          </a:bodyPr>
          <a:lstStyle/>
          <a:p>
            <a:r>
              <a:rPr lang="en-US" sz="36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Dataset Analysis</a:t>
            </a:r>
            <a:endParaRPr lang="en-US" sz="3600" b="1" dirty="0">
              <a:solidFill>
                <a:schemeClr val="accent6">
                  <a:lumMod val="50000"/>
                </a:schemeClr>
              </a:solidFill>
            </a:endParaRPr>
          </a:p>
        </p:txBody>
      </p:sp>
      <p:sp>
        <p:nvSpPr>
          <p:cNvPr id="17" name="Content Placeholder 8">
            <a:extLst>
              <a:ext uri="{FF2B5EF4-FFF2-40B4-BE49-F238E27FC236}">
                <a16:creationId xmlns:a16="http://schemas.microsoft.com/office/drawing/2014/main" id="{CA3CCA74-F6A9-7306-DD17-9ED1D5ADD8EF}"/>
              </a:ext>
            </a:extLst>
          </p:cNvPr>
          <p:cNvSpPr>
            <a:spLocks noGrp="1"/>
          </p:cNvSpPr>
          <p:nvPr>
            <p:ph idx="1"/>
          </p:nvPr>
        </p:nvSpPr>
        <p:spPr>
          <a:xfrm>
            <a:off x="8883360" y="1539586"/>
            <a:ext cx="3125177" cy="3728605"/>
          </a:xfrm>
          <a:ln w="28575">
            <a:noFill/>
            <a:prstDash val="dash"/>
          </a:ln>
        </p:spPr>
        <p:style>
          <a:lnRef idx="2">
            <a:schemeClr val="accent3"/>
          </a:lnRef>
          <a:fillRef idx="1">
            <a:schemeClr val="lt1"/>
          </a:fillRef>
          <a:effectRef idx="0">
            <a:schemeClr val="accent3"/>
          </a:effectRef>
          <a:fontRef idx="minor">
            <a:schemeClr val="dk1"/>
          </a:fontRef>
        </p:style>
        <p:txBody>
          <a:bodyPr>
            <a:normAutofit/>
          </a:bodyPr>
          <a:lstStyle/>
          <a:p>
            <a:pPr>
              <a:buFont typeface="Wingdings" pitchFamily="2" charset="2"/>
              <a:buChar char="q"/>
            </a:pPr>
            <a:endParaRPr lang="en-US" sz="20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a:buFont typeface="Wingdings" pitchFamily="2" charset="2"/>
              <a:buChar char="q"/>
            </a:pPr>
            <a:r>
              <a:rPr lang="en-US" sz="18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2018 Census Main Means to Work Data (journey to work data)</a:t>
            </a:r>
          </a:p>
          <a:p>
            <a:pPr marL="0" indent="0">
              <a:buNone/>
            </a:pPr>
            <a:endParaRPr lang="en-US" sz="18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a:buFont typeface="Wingdings" pitchFamily="2" charset="2"/>
              <a:buChar char="q"/>
            </a:pPr>
            <a:r>
              <a:rPr lang="en-US" sz="18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Statistical Area 2 Polygons</a:t>
            </a:r>
          </a:p>
          <a:p>
            <a:pPr marL="0" indent="0">
              <a:buNone/>
            </a:pPr>
            <a:endParaRPr lang="en-US" sz="18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a:buFont typeface="Wingdings" pitchFamily="2" charset="2"/>
              <a:buChar char="q"/>
            </a:pPr>
            <a:r>
              <a:rPr lang="en-US" sz="18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Crash Analysis (CAS) Data</a:t>
            </a:r>
          </a:p>
          <a:p>
            <a:pPr>
              <a:buFont typeface="Wingdings" pitchFamily="2" charset="2"/>
              <a:buChar char="q"/>
            </a:pPr>
            <a:endParaRPr lang="en-US" sz="18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a:buFont typeface="Wingdings" pitchFamily="2" charset="2"/>
              <a:buChar char="q"/>
            </a:pPr>
            <a:endParaRPr lang="en-US" sz="14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descr="Map&#10;&#10;Description automatically generated">
            <a:extLst>
              <a:ext uri="{FF2B5EF4-FFF2-40B4-BE49-F238E27FC236}">
                <a16:creationId xmlns:a16="http://schemas.microsoft.com/office/drawing/2014/main" id="{39875549-BF99-E4E2-E485-BA1DB4ACF045}"/>
              </a:ext>
            </a:extLst>
          </p:cNvPr>
          <p:cNvPicPr>
            <a:picLocks noChangeAspect="1"/>
          </p:cNvPicPr>
          <p:nvPr/>
        </p:nvPicPr>
        <p:blipFill>
          <a:blip r:embed="rId3"/>
          <a:stretch>
            <a:fillRect/>
          </a:stretch>
        </p:blipFill>
        <p:spPr>
          <a:xfrm>
            <a:off x="415953" y="1150453"/>
            <a:ext cx="8081092" cy="5602229"/>
          </a:xfrm>
          <a:prstGeom prst="rect">
            <a:avLst/>
          </a:prstGeom>
        </p:spPr>
      </p:pic>
      <p:pic>
        <p:nvPicPr>
          <p:cNvPr id="18" name="Picture 17" descr="Map&#10;&#10;Description automatically generated">
            <a:extLst>
              <a:ext uri="{FF2B5EF4-FFF2-40B4-BE49-F238E27FC236}">
                <a16:creationId xmlns:a16="http://schemas.microsoft.com/office/drawing/2014/main" id="{332EA674-425B-A20E-A39A-8DE2E037414C}"/>
              </a:ext>
            </a:extLst>
          </p:cNvPr>
          <p:cNvPicPr>
            <a:picLocks/>
          </p:cNvPicPr>
          <p:nvPr/>
        </p:nvPicPr>
        <p:blipFill>
          <a:blip r:embed="rId4"/>
          <a:stretch>
            <a:fillRect/>
          </a:stretch>
        </p:blipFill>
        <p:spPr>
          <a:xfrm>
            <a:off x="415953" y="1150452"/>
            <a:ext cx="8172000" cy="5602229"/>
          </a:xfrm>
          <a:prstGeom prst="rect">
            <a:avLst/>
          </a:prstGeom>
        </p:spPr>
      </p:pic>
      <p:pic>
        <p:nvPicPr>
          <p:cNvPr id="19" name="Picture 18" descr="Map&#10;&#10;Description automatically generated">
            <a:extLst>
              <a:ext uri="{FF2B5EF4-FFF2-40B4-BE49-F238E27FC236}">
                <a16:creationId xmlns:a16="http://schemas.microsoft.com/office/drawing/2014/main" id="{B41329B3-7EAF-7640-EC13-1E6686C42892}"/>
              </a:ext>
            </a:extLst>
          </p:cNvPr>
          <p:cNvPicPr>
            <a:picLocks/>
          </p:cNvPicPr>
          <p:nvPr/>
        </p:nvPicPr>
        <p:blipFill>
          <a:blip r:embed="rId5"/>
          <a:stretch>
            <a:fillRect/>
          </a:stretch>
        </p:blipFill>
        <p:spPr>
          <a:xfrm>
            <a:off x="370499" y="1150452"/>
            <a:ext cx="8172000" cy="5602229"/>
          </a:xfrm>
          <a:prstGeom prst="rect">
            <a:avLst/>
          </a:prstGeom>
        </p:spPr>
      </p:pic>
      <p:sp>
        <p:nvSpPr>
          <p:cNvPr id="3" name="TextBox 2">
            <a:extLst>
              <a:ext uri="{FF2B5EF4-FFF2-40B4-BE49-F238E27FC236}">
                <a16:creationId xmlns:a16="http://schemas.microsoft.com/office/drawing/2014/main" id="{1269604E-17B0-9DCF-60AD-08D8B2A738CD}"/>
              </a:ext>
            </a:extLst>
          </p:cNvPr>
          <p:cNvSpPr txBox="1"/>
          <p:nvPr/>
        </p:nvSpPr>
        <p:spPr>
          <a:xfrm>
            <a:off x="2193114" y="3429000"/>
            <a:ext cx="864973" cy="36933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b="1" dirty="0">
                <a:ln/>
                <a:solidFill>
                  <a:schemeClr val="accent3"/>
                </a:solidFill>
                <a:effectLst>
                  <a:glow rad="139700">
                    <a:schemeClr val="accent3">
                      <a:satMod val="175000"/>
                      <a:alpha val="40000"/>
                    </a:schemeClr>
                  </a:glow>
                </a:effectLst>
              </a:rPr>
              <a:t>Work</a:t>
            </a:r>
          </a:p>
        </p:txBody>
      </p:sp>
      <p:sp>
        <p:nvSpPr>
          <p:cNvPr id="8" name="TextBox 7">
            <a:extLst>
              <a:ext uri="{FF2B5EF4-FFF2-40B4-BE49-F238E27FC236}">
                <a16:creationId xmlns:a16="http://schemas.microsoft.com/office/drawing/2014/main" id="{2AA84A97-9549-005D-90C6-EE88F3908FC9}"/>
              </a:ext>
            </a:extLst>
          </p:cNvPr>
          <p:cNvSpPr txBox="1"/>
          <p:nvPr/>
        </p:nvSpPr>
        <p:spPr>
          <a:xfrm>
            <a:off x="7222313" y="3059668"/>
            <a:ext cx="864973" cy="36933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b="1" dirty="0">
                <a:ln/>
                <a:solidFill>
                  <a:schemeClr val="accent3"/>
                </a:solidFill>
                <a:effectLst>
                  <a:glow rad="139700">
                    <a:schemeClr val="accent3">
                      <a:satMod val="175000"/>
                      <a:alpha val="40000"/>
                    </a:schemeClr>
                  </a:glow>
                </a:effectLst>
              </a:rPr>
              <a:t>Home</a:t>
            </a:r>
          </a:p>
        </p:txBody>
      </p:sp>
    </p:spTree>
    <p:extLst>
      <p:ext uri="{BB962C8B-B14F-4D97-AF65-F5344CB8AC3E}">
        <p14:creationId xmlns:p14="http://schemas.microsoft.com/office/powerpoint/2010/main" val="67371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AFB60-D875-F9EF-09E5-DA1B0BF579CD}"/>
              </a:ext>
            </a:extLst>
          </p:cNvPr>
          <p:cNvSpPr>
            <a:spLocks noGrp="1"/>
          </p:cNvSpPr>
          <p:nvPr>
            <p:ph type="title"/>
          </p:nvPr>
        </p:nvSpPr>
        <p:spPr>
          <a:xfrm>
            <a:off x="482413" y="117805"/>
            <a:ext cx="10515600" cy="1325563"/>
          </a:xfrm>
        </p:spPr>
        <p:txBody>
          <a:bodyPr>
            <a:normAutofit/>
          </a:bodyPr>
          <a:lstStyle/>
          <a:p>
            <a:r>
              <a:rPr lang="en-US" sz="36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Methodology</a:t>
            </a:r>
          </a:p>
        </p:txBody>
      </p:sp>
      <p:graphicFrame>
        <p:nvGraphicFramePr>
          <p:cNvPr id="4" name="Content Placeholder 3">
            <a:extLst>
              <a:ext uri="{FF2B5EF4-FFF2-40B4-BE49-F238E27FC236}">
                <a16:creationId xmlns:a16="http://schemas.microsoft.com/office/drawing/2014/main" id="{5C2D48C2-80E5-0767-BD77-F99221D474CE}"/>
              </a:ext>
            </a:extLst>
          </p:cNvPr>
          <p:cNvGraphicFramePr>
            <a:graphicFrameLocks noGrp="1"/>
          </p:cNvGraphicFramePr>
          <p:nvPr>
            <p:ph idx="1"/>
            <p:extLst>
              <p:ext uri="{D42A27DB-BD31-4B8C-83A1-F6EECF244321}">
                <p14:modId xmlns:p14="http://schemas.microsoft.com/office/powerpoint/2010/main" val="2227151957"/>
              </p:ext>
            </p:extLst>
          </p:nvPr>
        </p:nvGraphicFramePr>
        <p:xfrm>
          <a:off x="365872" y="2664979"/>
          <a:ext cx="11654118" cy="1577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a:extLst>
              <a:ext uri="{FF2B5EF4-FFF2-40B4-BE49-F238E27FC236}">
                <a16:creationId xmlns:a16="http://schemas.microsoft.com/office/drawing/2014/main" id="{2730C8C3-BC89-C585-8930-8B82399FAE85}"/>
              </a:ext>
            </a:extLst>
          </p:cNvPr>
          <p:cNvCxnSpPr>
            <a:cxnSpLocks/>
          </p:cNvCxnSpPr>
          <p:nvPr/>
        </p:nvCxnSpPr>
        <p:spPr>
          <a:xfrm flipV="1">
            <a:off x="1423707" y="2302089"/>
            <a:ext cx="0" cy="667333"/>
          </a:xfrm>
          <a:prstGeom prst="line">
            <a:avLst/>
          </a:prstGeom>
          <a:ln w="57150">
            <a:solidFill>
              <a:schemeClr val="accent3">
                <a:lumMod val="20000"/>
                <a:lumOff val="80000"/>
              </a:schemeClr>
            </a:solidFill>
            <a:tailEnd type="oval"/>
          </a:ln>
        </p:spPr>
        <p:style>
          <a:lnRef idx="3">
            <a:schemeClr val="accent3"/>
          </a:lnRef>
          <a:fillRef idx="0">
            <a:schemeClr val="accent3"/>
          </a:fillRef>
          <a:effectRef idx="2">
            <a:schemeClr val="accent3"/>
          </a:effectRef>
          <a:fontRef idx="minor">
            <a:schemeClr val="tx1"/>
          </a:fontRef>
        </p:style>
      </p:cxnSp>
      <p:cxnSp>
        <p:nvCxnSpPr>
          <p:cNvPr id="12" name="Straight Connector 11">
            <a:extLst>
              <a:ext uri="{FF2B5EF4-FFF2-40B4-BE49-F238E27FC236}">
                <a16:creationId xmlns:a16="http://schemas.microsoft.com/office/drawing/2014/main" id="{508C0CF1-8B11-ACB1-4EE5-0CF076AC80F1}"/>
              </a:ext>
            </a:extLst>
          </p:cNvPr>
          <p:cNvCxnSpPr>
            <a:cxnSpLocks/>
          </p:cNvCxnSpPr>
          <p:nvPr/>
        </p:nvCxnSpPr>
        <p:spPr>
          <a:xfrm rot="10800000" flipV="1">
            <a:off x="3342153" y="3920395"/>
            <a:ext cx="0" cy="667333"/>
          </a:xfrm>
          <a:prstGeom prst="line">
            <a:avLst/>
          </a:prstGeom>
          <a:ln w="57150">
            <a:solidFill>
              <a:schemeClr val="accent3">
                <a:lumMod val="20000"/>
                <a:lumOff val="80000"/>
              </a:schemeClr>
            </a:solidFill>
            <a:tailEnd type="oval"/>
          </a:ln>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DA40A205-ED01-1662-4B79-DA102CD1EDB7}"/>
              </a:ext>
            </a:extLst>
          </p:cNvPr>
          <p:cNvCxnSpPr>
            <a:cxnSpLocks/>
          </p:cNvCxnSpPr>
          <p:nvPr/>
        </p:nvCxnSpPr>
        <p:spPr>
          <a:xfrm flipV="1">
            <a:off x="8891307" y="2331311"/>
            <a:ext cx="0" cy="667333"/>
          </a:xfrm>
          <a:prstGeom prst="line">
            <a:avLst/>
          </a:prstGeom>
          <a:ln w="57150">
            <a:solidFill>
              <a:schemeClr val="accent3">
                <a:lumMod val="20000"/>
                <a:lumOff val="80000"/>
              </a:schemeClr>
            </a:solidFill>
            <a:tailEnd type="oval"/>
          </a:ln>
        </p:spPr>
        <p:style>
          <a:lnRef idx="3">
            <a:schemeClr val="accent3"/>
          </a:lnRef>
          <a:fillRef idx="0">
            <a:schemeClr val="accent3"/>
          </a:fillRef>
          <a:effectRef idx="2">
            <a:schemeClr val="accent3"/>
          </a:effectRef>
          <a:fontRef idx="minor">
            <a:schemeClr val="tx1"/>
          </a:fontRef>
        </p:style>
      </p:cxnSp>
      <p:cxnSp>
        <p:nvCxnSpPr>
          <p:cNvPr id="14" name="Straight Connector 13">
            <a:extLst>
              <a:ext uri="{FF2B5EF4-FFF2-40B4-BE49-F238E27FC236}">
                <a16:creationId xmlns:a16="http://schemas.microsoft.com/office/drawing/2014/main" id="{F1074C41-9432-8945-846A-233ADCF1C09D}"/>
              </a:ext>
            </a:extLst>
          </p:cNvPr>
          <p:cNvCxnSpPr>
            <a:cxnSpLocks/>
          </p:cNvCxnSpPr>
          <p:nvPr/>
        </p:nvCxnSpPr>
        <p:spPr>
          <a:xfrm flipV="1">
            <a:off x="5278530" y="2331312"/>
            <a:ext cx="0" cy="667333"/>
          </a:xfrm>
          <a:prstGeom prst="line">
            <a:avLst/>
          </a:prstGeom>
          <a:ln w="57150">
            <a:solidFill>
              <a:schemeClr val="accent3">
                <a:lumMod val="20000"/>
                <a:lumOff val="80000"/>
              </a:schemeClr>
            </a:solidFill>
            <a:tailEnd type="oval"/>
          </a:ln>
        </p:spPr>
        <p:style>
          <a:lnRef idx="3">
            <a:schemeClr val="accent3"/>
          </a:lnRef>
          <a:fillRef idx="0">
            <a:schemeClr val="accent3"/>
          </a:fillRef>
          <a:effectRef idx="2">
            <a:schemeClr val="accent3"/>
          </a:effectRef>
          <a:fontRef idx="minor">
            <a:schemeClr val="tx1"/>
          </a:fontRef>
        </p:style>
      </p:cxnSp>
      <p:cxnSp>
        <p:nvCxnSpPr>
          <p:cNvPr id="15" name="Straight Connector 14">
            <a:extLst>
              <a:ext uri="{FF2B5EF4-FFF2-40B4-BE49-F238E27FC236}">
                <a16:creationId xmlns:a16="http://schemas.microsoft.com/office/drawing/2014/main" id="{B28676FC-EB5B-7F36-495D-ABD9DCEC23F4}"/>
              </a:ext>
            </a:extLst>
          </p:cNvPr>
          <p:cNvCxnSpPr>
            <a:cxnSpLocks/>
          </p:cNvCxnSpPr>
          <p:nvPr/>
        </p:nvCxnSpPr>
        <p:spPr>
          <a:xfrm rot="10800000" flipV="1">
            <a:off x="7116294" y="3923388"/>
            <a:ext cx="0" cy="667333"/>
          </a:xfrm>
          <a:prstGeom prst="line">
            <a:avLst/>
          </a:prstGeom>
          <a:ln w="57150">
            <a:solidFill>
              <a:schemeClr val="accent3">
                <a:lumMod val="20000"/>
                <a:lumOff val="80000"/>
              </a:schemeClr>
            </a:solidFill>
            <a:tailEnd type="oval"/>
          </a:ln>
        </p:spPr>
        <p:style>
          <a:lnRef idx="3">
            <a:schemeClr val="accent3"/>
          </a:lnRef>
          <a:fillRef idx="0">
            <a:schemeClr val="accent3"/>
          </a:fillRef>
          <a:effectRef idx="2">
            <a:schemeClr val="accent3"/>
          </a:effectRef>
          <a:fontRef idx="minor">
            <a:schemeClr val="tx1"/>
          </a:fontRef>
        </p:style>
      </p:cxnSp>
      <p:cxnSp>
        <p:nvCxnSpPr>
          <p:cNvPr id="16" name="Straight Connector 15">
            <a:extLst>
              <a:ext uri="{FF2B5EF4-FFF2-40B4-BE49-F238E27FC236}">
                <a16:creationId xmlns:a16="http://schemas.microsoft.com/office/drawing/2014/main" id="{1B2A0D90-F761-4C84-B9B5-7ACFD39ED774}"/>
              </a:ext>
            </a:extLst>
          </p:cNvPr>
          <p:cNvCxnSpPr>
            <a:cxnSpLocks/>
          </p:cNvCxnSpPr>
          <p:nvPr/>
        </p:nvCxnSpPr>
        <p:spPr>
          <a:xfrm rot="10800000" flipV="1">
            <a:off x="10872503" y="3920394"/>
            <a:ext cx="0" cy="667333"/>
          </a:xfrm>
          <a:prstGeom prst="line">
            <a:avLst/>
          </a:prstGeom>
          <a:ln w="57150">
            <a:solidFill>
              <a:schemeClr val="accent3">
                <a:lumMod val="20000"/>
                <a:lumOff val="80000"/>
              </a:schemeClr>
            </a:solidFill>
            <a:tailEnd type="oval"/>
          </a:ln>
        </p:spPr>
        <p:style>
          <a:lnRef idx="3">
            <a:schemeClr val="accent3"/>
          </a:lnRef>
          <a:fillRef idx="0">
            <a:schemeClr val="accent3"/>
          </a:fillRef>
          <a:effectRef idx="2">
            <a:schemeClr val="accent3"/>
          </a:effectRef>
          <a:fontRef idx="minor">
            <a:schemeClr val="tx1"/>
          </a:fontRef>
        </p:style>
      </p:cxnSp>
      <p:sp>
        <p:nvSpPr>
          <p:cNvPr id="17" name="TextBox 16">
            <a:extLst>
              <a:ext uri="{FF2B5EF4-FFF2-40B4-BE49-F238E27FC236}">
                <a16:creationId xmlns:a16="http://schemas.microsoft.com/office/drawing/2014/main" id="{F885E122-FEE9-7768-FA5F-0C873D1C1D63}"/>
              </a:ext>
            </a:extLst>
          </p:cNvPr>
          <p:cNvSpPr txBox="1"/>
          <p:nvPr/>
        </p:nvSpPr>
        <p:spPr>
          <a:xfrm>
            <a:off x="9931209" y="4681091"/>
            <a:ext cx="1882588" cy="692497"/>
          </a:xfrm>
          <a:prstGeom prst="rect">
            <a:avLst/>
          </a:prstGeom>
          <a:noFill/>
        </p:spPr>
        <p:txBody>
          <a:bodyPr wrap="square" rtlCol="0">
            <a:spAutoFit/>
          </a:bodyPr>
          <a:lstStyle/>
          <a:p>
            <a:pPr algn="ctr"/>
            <a:r>
              <a:rPr lang="en-US" sz="1300" dirty="0">
                <a:solidFill>
                  <a:schemeClr val="bg1">
                    <a:lumMod val="50000"/>
                  </a:schemeClr>
                </a:solidFill>
              </a:rPr>
              <a:t>Geospatial data analysis to determine spatial clusters</a:t>
            </a:r>
          </a:p>
        </p:txBody>
      </p:sp>
      <p:sp>
        <p:nvSpPr>
          <p:cNvPr id="18" name="TextBox 17">
            <a:extLst>
              <a:ext uri="{FF2B5EF4-FFF2-40B4-BE49-F238E27FC236}">
                <a16:creationId xmlns:a16="http://schemas.microsoft.com/office/drawing/2014/main" id="{8D1B2996-80D7-11C5-CD68-CD118566F640}"/>
              </a:ext>
            </a:extLst>
          </p:cNvPr>
          <p:cNvSpPr txBox="1"/>
          <p:nvPr/>
        </p:nvSpPr>
        <p:spPr>
          <a:xfrm>
            <a:off x="7950013" y="1571852"/>
            <a:ext cx="1882588" cy="692497"/>
          </a:xfrm>
          <a:prstGeom prst="rect">
            <a:avLst/>
          </a:prstGeom>
          <a:noFill/>
        </p:spPr>
        <p:txBody>
          <a:bodyPr wrap="square" rtlCol="0">
            <a:spAutoFit/>
          </a:bodyPr>
          <a:lstStyle/>
          <a:p>
            <a:pPr algn="ctr"/>
            <a:r>
              <a:rPr lang="en-US" sz="1300" dirty="0">
                <a:solidFill>
                  <a:schemeClr val="bg1">
                    <a:lumMod val="50000"/>
                  </a:schemeClr>
                </a:solidFill>
              </a:rPr>
              <a:t>Calculating total crash sites encountered by a commuter’s journey</a:t>
            </a:r>
          </a:p>
        </p:txBody>
      </p:sp>
      <p:sp>
        <p:nvSpPr>
          <p:cNvPr id="19" name="TextBox 18">
            <a:extLst>
              <a:ext uri="{FF2B5EF4-FFF2-40B4-BE49-F238E27FC236}">
                <a16:creationId xmlns:a16="http://schemas.microsoft.com/office/drawing/2014/main" id="{94ADD055-BB55-7CE9-0467-65035994598C}"/>
              </a:ext>
            </a:extLst>
          </p:cNvPr>
          <p:cNvSpPr txBox="1"/>
          <p:nvPr/>
        </p:nvSpPr>
        <p:spPr>
          <a:xfrm>
            <a:off x="6174999" y="4681091"/>
            <a:ext cx="1882588" cy="692497"/>
          </a:xfrm>
          <a:prstGeom prst="rect">
            <a:avLst/>
          </a:prstGeom>
          <a:noFill/>
        </p:spPr>
        <p:txBody>
          <a:bodyPr wrap="square" rtlCol="0">
            <a:spAutoFit/>
          </a:bodyPr>
          <a:lstStyle/>
          <a:p>
            <a:pPr algn="ctr"/>
            <a:r>
              <a:rPr lang="en-US" sz="1300" dirty="0">
                <a:solidFill>
                  <a:schemeClr val="bg1">
                    <a:lumMod val="50000"/>
                  </a:schemeClr>
                </a:solidFill>
              </a:rPr>
              <a:t>Calculate risk with exposure and total injury crashes</a:t>
            </a:r>
          </a:p>
        </p:txBody>
      </p:sp>
      <p:sp>
        <p:nvSpPr>
          <p:cNvPr id="20" name="TextBox 19">
            <a:extLst>
              <a:ext uri="{FF2B5EF4-FFF2-40B4-BE49-F238E27FC236}">
                <a16:creationId xmlns:a16="http://schemas.microsoft.com/office/drawing/2014/main" id="{879D37F3-8A00-C006-2B35-740F23D4099E}"/>
              </a:ext>
            </a:extLst>
          </p:cNvPr>
          <p:cNvSpPr txBox="1"/>
          <p:nvPr/>
        </p:nvSpPr>
        <p:spPr>
          <a:xfrm>
            <a:off x="4337236" y="1624813"/>
            <a:ext cx="1882588" cy="892552"/>
          </a:xfrm>
          <a:prstGeom prst="rect">
            <a:avLst/>
          </a:prstGeom>
          <a:noFill/>
        </p:spPr>
        <p:txBody>
          <a:bodyPr wrap="square" rtlCol="0">
            <a:spAutoFit/>
          </a:bodyPr>
          <a:lstStyle/>
          <a:p>
            <a:pPr algn="ctr"/>
            <a:r>
              <a:rPr lang="en-US" sz="1300" dirty="0">
                <a:solidFill>
                  <a:schemeClr val="bg1">
                    <a:lumMod val="50000"/>
                  </a:schemeClr>
                </a:solidFill>
              </a:rPr>
              <a:t>Calculating exposure using the distance travelled </a:t>
            </a:r>
          </a:p>
          <a:p>
            <a:pPr algn="ctr"/>
            <a:endParaRPr lang="en-US" sz="1300" dirty="0">
              <a:solidFill>
                <a:schemeClr val="bg1">
                  <a:lumMod val="50000"/>
                </a:schemeClr>
              </a:solidFill>
            </a:endParaRPr>
          </a:p>
        </p:txBody>
      </p:sp>
      <p:sp>
        <p:nvSpPr>
          <p:cNvPr id="21" name="TextBox 20">
            <a:extLst>
              <a:ext uri="{FF2B5EF4-FFF2-40B4-BE49-F238E27FC236}">
                <a16:creationId xmlns:a16="http://schemas.microsoft.com/office/drawing/2014/main" id="{562D3231-A2A7-3D52-2222-5D44FD48F58F}"/>
              </a:ext>
            </a:extLst>
          </p:cNvPr>
          <p:cNvSpPr txBox="1"/>
          <p:nvPr/>
        </p:nvSpPr>
        <p:spPr>
          <a:xfrm>
            <a:off x="482413" y="1673518"/>
            <a:ext cx="1882588" cy="492443"/>
          </a:xfrm>
          <a:prstGeom prst="rect">
            <a:avLst/>
          </a:prstGeom>
          <a:noFill/>
        </p:spPr>
        <p:txBody>
          <a:bodyPr wrap="square" rtlCol="0">
            <a:spAutoFit/>
          </a:bodyPr>
          <a:lstStyle/>
          <a:p>
            <a:pPr algn="ctr"/>
            <a:r>
              <a:rPr lang="en-US" sz="1300" dirty="0">
                <a:solidFill>
                  <a:schemeClr val="bg1">
                    <a:lumMod val="50000"/>
                  </a:schemeClr>
                </a:solidFill>
              </a:rPr>
              <a:t>Simulating routes using </a:t>
            </a:r>
            <a:r>
              <a:rPr lang="en-US" sz="1300" i="1" dirty="0" err="1">
                <a:solidFill>
                  <a:schemeClr val="bg1">
                    <a:lumMod val="50000"/>
                  </a:schemeClr>
                </a:solidFill>
              </a:rPr>
              <a:t>ghroute</a:t>
            </a:r>
            <a:r>
              <a:rPr lang="en-US" sz="1300" i="1" dirty="0">
                <a:solidFill>
                  <a:schemeClr val="bg1">
                    <a:lumMod val="50000"/>
                  </a:schemeClr>
                </a:solidFill>
              </a:rPr>
              <a:t> </a:t>
            </a:r>
            <a:r>
              <a:rPr lang="en-US" sz="1300" dirty="0">
                <a:solidFill>
                  <a:schemeClr val="bg1">
                    <a:lumMod val="50000"/>
                  </a:schemeClr>
                </a:solidFill>
              </a:rPr>
              <a:t>package </a:t>
            </a:r>
          </a:p>
        </p:txBody>
      </p:sp>
      <p:sp>
        <p:nvSpPr>
          <p:cNvPr id="22" name="TextBox 21">
            <a:extLst>
              <a:ext uri="{FF2B5EF4-FFF2-40B4-BE49-F238E27FC236}">
                <a16:creationId xmlns:a16="http://schemas.microsoft.com/office/drawing/2014/main" id="{D610827D-EDAF-9F00-CD89-A7553E1C6663}"/>
              </a:ext>
            </a:extLst>
          </p:cNvPr>
          <p:cNvSpPr txBox="1"/>
          <p:nvPr/>
        </p:nvSpPr>
        <p:spPr>
          <a:xfrm>
            <a:off x="2400858" y="4605657"/>
            <a:ext cx="1882588" cy="1092607"/>
          </a:xfrm>
          <a:prstGeom prst="rect">
            <a:avLst/>
          </a:prstGeom>
          <a:noFill/>
        </p:spPr>
        <p:txBody>
          <a:bodyPr wrap="square" rtlCol="0">
            <a:spAutoFit/>
          </a:bodyPr>
          <a:lstStyle/>
          <a:p>
            <a:pPr algn="ctr"/>
            <a:endParaRPr lang="en-US" sz="1300" dirty="0">
              <a:solidFill>
                <a:schemeClr val="bg1">
                  <a:lumMod val="50000"/>
                </a:schemeClr>
              </a:solidFill>
            </a:endParaRPr>
          </a:p>
          <a:p>
            <a:pPr algn="ctr"/>
            <a:r>
              <a:rPr lang="en-US" sz="1300" dirty="0">
                <a:solidFill>
                  <a:schemeClr val="bg1">
                    <a:lumMod val="50000"/>
                  </a:schemeClr>
                </a:solidFill>
              </a:rPr>
              <a:t>Using AT Traffic counters to validate simulated traffic volume</a:t>
            </a:r>
          </a:p>
          <a:p>
            <a:pPr algn="ctr"/>
            <a:endParaRPr lang="en-US" sz="1300" dirty="0">
              <a:solidFill>
                <a:schemeClr val="bg1">
                  <a:lumMod val="50000"/>
                </a:schemeClr>
              </a:solidFill>
            </a:endParaRPr>
          </a:p>
        </p:txBody>
      </p:sp>
    </p:spTree>
    <p:extLst>
      <p:ext uri="{BB962C8B-B14F-4D97-AF65-F5344CB8AC3E}">
        <p14:creationId xmlns:p14="http://schemas.microsoft.com/office/powerpoint/2010/main" val="67503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anim calcmode="lin" valueType="num">
                                      <p:cBhvr>
                                        <p:cTn id="68" dur="1000" fill="hold"/>
                                        <p:tgtEl>
                                          <p:spTgt spid="16"/>
                                        </p:tgtEl>
                                        <p:attrNameLst>
                                          <p:attrName>ppt_x</p:attrName>
                                        </p:attrNameLst>
                                      </p:cBhvr>
                                      <p:tavLst>
                                        <p:tav tm="0">
                                          <p:val>
                                            <p:strVal val="#ppt_x"/>
                                          </p:val>
                                        </p:tav>
                                        <p:tav tm="100000">
                                          <p:val>
                                            <p:strVal val="#ppt_x"/>
                                          </p:val>
                                        </p:tav>
                                      </p:tavLst>
                                    </p:anim>
                                    <p:anim calcmode="lin" valueType="num">
                                      <p:cBhvr>
                                        <p:cTn id="69" dur="1000" fill="hold"/>
                                        <p:tgtEl>
                                          <p:spTgt spid="1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ppt_x</p:attrName>
                                        </p:attrNameLst>
                                      </p:cBhvr>
                                      <p:tavLst>
                                        <p:tav tm="0">
                                          <p:val>
                                            <p:strVal val="#ppt_x"/>
                                          </p:val>
                                        </p:tav>
                                        <p:tav tm="100000">
                                          <p:val>
                                            <p:strVal val="#ppt_x"/>
                                          </p:val>
                                        </p:tav>
                                      </p:tavLst>
                                    </p:anim>
                                    <p:anim calcmode="lin" valueType="num">
                                      <p:cBhvr>
                                        <p:cTn id="7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erial view of forest road">
            <a:extLst>
              <a:ext uri="{FF2B5EF4-FFF2-40B4-BE49-F238E27FC236}">
                <a16:creationId xmlns:a16="http://schemas.microsoft.com/office/drawing/2014/main" id="{DBA87B56-3BC7-AC25-D019-BFB5DFF0499C}"/>
              </a:ext>
            </a:extLst>
          </p:cNvPr>
          <p:cNvPicPr>
            <a:picLocks noChangeAspect="1"/>
          </p:cNvPicPr>
          <p:nvPr/>
        </p:nvPicPr>
        <p:blipFill rotWithShape="1">
          <a:blip r:embed="rId3"/>
          <a:srcRect t="9091" r="15830" b="1"/>
          <a:stretch/>
        </p:blipFill>
        <p:spPr>
          <a:xfrm>
            <a:off x="7266476" y="0"/>
            <a:ext cx="8668512" cy="6857990"/>
          </a:xfrm>
          <a:prstGeom prst="rect">
            <a:avLst/>
          </a:prstGeom>
          <a:effectLst>
            <a:glow rad="1417587">
              <a:schemeClr val="bg1">
                <a:alpha val="29000"/>
              </a:schemeClr>
            </a:glow>
            <a:softEdge rad="576329"/>
          </a:effectLst>
        </p:spPr>
      </p:pic>
      <p:sp>
        <p:nvSpPr>
          <p:cNvPr id="34" name="Title 1">
            <a:extLst>
              <a:ext uri="{FF2B5EF4-FFF2-40B4-BE49-F238E27FC236}">
                <a16:creationId xmlns:a16="http://schemas.microsoft.com/office/drawing/2014/main" id="{B3C8A75D-AC10-E80B-AD68-5464713CCE56}"/>
              </a:ext>
            </a:extLst>
          </p:cNvPr>
          <p:cNvSpPr txBox="1">
            <a:spLocks/>
          </p:cNvSpPr>
          <p:nvPr/>
        </p:nvSpPr>
        <p:spPr>
          <a:xfrm>
            <a:off x="227853" y="36053"/>
            <a:ext cx="5716748" cy="1325563"/>
          </a:xfrm>
          <a:prstGeom prst="rect">
            <a:avLst/>
          </a:prstGeom>
          <a:solidFill>
            <a:srgbClr val="FFFFF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Simulating Routes</a:t>
            </a:r>
            <a:endParaRPr lang="en-US" sz="36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8" name="TextBox 37">
            <a:extLst>
              <a:ext uri="{FF2B5EF4-FFF2-40B4-BE49-F238E27FC236}">
                <a16:creationId xmlns:a16="http://schemas.microsoft.com/office/drawing/2014/main" id="{24F67C7F-11BF-EBA9-90EB-D62403E6CB8D}"/>
              </a:ext>
            </a:extLst>
          </p:cNvPr>
          <p:cNvSpPr txBox="1"/>
          <p:nvPr/>
        </p:nvSpPr>
        <p:spPr>
          <a:xfrm>
            <a:off x="503583" y="1171115"/>
            <a:ext cx="6648331" cy="5632311"/>
          </a:xfrm>
          <a:prstGeom prst="rect">
            <a:avLst/>
          </a:prstGeom>
          <a:solidFill>
            <a:srgbClr val="FFFFFF"/>
          </a:solidFill>
        </p:spPr>
        <p:txBody>
          <a:bodyPr wrap="square">
            <a:spAutoFit/>
          </a:bodyPr>
          <a:lstStyle/>
          <a:p>
            <a:r>
              <a:rPr lang="en-US" sz="1900" b="1"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Ghroute</a:t>
            </a:r>
            <a:r>
              <a:rPr lang="en-US" sz="19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Package</a:t>
            </a:r>
          </a:p>
          <a:p>
            <a:pPr marL="342900" indent="-342900">
              <a:buFontTx/>
              <a:buChar char="-"/>
            </a:pPr>
            <a:r>
              <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Leverages </a:t>
            </a:r>
            <a:r>
              <a:rPr lang="en-US" sz="1900"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GraphHopper</a:t>
            </a:r>
            <a:r>
              <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routing algorithm and </a:t>
            </a:r>
            <a:r>
              <a:rPr lang="en-AU"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OpenStreetMap (OSM) </a:t>
            </a:r>
            <a:r>
              <a:rPr lang="en-AU" sz="1900"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protocolbuffer</a:t>
            </a:r>
            <a:r>
              <a:rPr lang="en-AU"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binary format (PBF) file of New Zealand</a:t>
            </a:r>
            <a:r>
              <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p>
          <a:p>
            <a:pPr marL="342900" indent="-342900">
              <a:buFontTx/>
              <a:buChar char="-"/>
            </a:pPr>
            <a:r>
              <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Simulates a single route between any unique origin and destination pair</a:t>
            </a:r>
          </a:p>
          <a:p>
            <a:endPar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r>
              <a:rPr lang="en-US" sz="19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Requirements :</a:t>
            </a:r>
          </a:p>
          <a:p>
            <a:endPar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457200" indent="-457200">
              <a:buAutoNum type="alphaLcPeriod"/>
            </a:pPr>
            <a:r>
              <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Latitude and Longitude Coordinates</a:t>
            </a:r>
          </a:p>
          <a:p>
            <a:pPr marL="457200" indent="-457200">
              <a:buAutoNum type="alphaLcPeriod"/>
            </a:pPr>
            <a:r>
              <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Travel Mode (e.g., car, public transport)</a:t>
            </a:r>
          </a:p>
          <a:p>
            <a:endPar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r>
              <a:rPr lang="en-US" sz="19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Output:</a:t>
            </a:r>
          </a:p>
          <a:p>
            <a:endPar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457200" indent="-457200">
              <a:buAutoNum type="alphaLcPeriod"/>
            </a:pPr>
            <a:r>
              <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Distance Travelled (meters)</a:t>
            </a:r>
          </a:p>
          <a:p>
            <a:pPr marL="457200" indent="-457200">
              <a:buAutoNum type="alphaLcPeriod"/>
            </a:pPr>
            <a:r>
              <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Total Time Travelled (seconds)</a:t>
            </a:r>
          </a:p>
          <a:p>
            <a:pPr marL="457200" indent="-457200">
              <a:buAutoNum type="alphaLcPeriod"/>
            </a:pPr>
            <a:r>
              <a:rPr lang="en-US" sz="1900"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Linestring</a:t>
            </a:r>
            <a:r>
              <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geometry </a:t>
            </a:r>
          </a:p>
          <a:p>
            <a:endPar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Wingdings" pitchFamily="2" charset="2"/>
              <a:buChar char="q"/>
            </a:pPr>
            <a:endParaRPr lang="en-US" dirty="0"/>
          </a:p>
        </p:txBody>
      </p:sp>
    </p:spTree>
    <p:extLst>
      <p:ext uri="{BB962C8B-B14F-4D97-AF65-F5344CB8AC3E}">
        <p14:creationId xmlns:p14="http://schemas.microsoft.com/office/powerpoint/2010/main" val="2228347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Map&#10;&#10;Description automatically generated">
            <a:extLst>
              <a:ext uri="{FF2B5EF4-FFF2-40B4-BE49-F238E27FC236}">
                <a16:creationId xmlns:a16="http://schemas.microsoft.com/office/drawing/2014/main" id="{2E145BDF-870B-31E9-C9F6-B3091F93065A}"/>
              </a:ext>
            </a:extLst>
          </p:cNvPr>
          <p:cNvPicPr>
            <a:picLocks noChangeAspect="1"/>
          </p:cNvPicPr>
          <p:nvPr/>
        </p:nvPicPr>
        <p:blipFill rotWithShape="1">
          <a:blip r:embed="rId3"/>
          <a:srcRect l="27174" t="5324" r="6406"/>
          <a:stretch/>
        </p:blipFill>
        <p:spPr>
          <a:xfrm>
            <a:off x="-1" y="-1"/>
            <a:ext cx="8486775" cy="7243763"/>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9CA32A-B636-D225-0FF6-AE86CD85A28C}"/>
              </a:ext>
            </a:extLst>
          </p:cNvPr>
          <p:cNvSpPr>
            <a:spLocks noGrp="1"/>
          </p:cNvSpPr>
          <p:nvPr>
            <p:ph type="title"/>
          </p:nvPr>
        </p:nvSpPr>
        <p:spPr>
          <a:xfrm>
            <a:off x="7836885" y="150085"/>
            <a:ext cx="4173281" cy="1899912"/>
          </a:xfrm>
        </p:spPr>
        <p:txBody>
          <a:bodyPr>
            <a:normAutofit/>
          </a:bodyPr>
          <a:lstStyle/>
          <a:p>
            <a:pPr algn="ctr"/>
            <a:r>
              <a:rPr lang="en-US" sz="32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Simulating Routes</a:t>
            </a:r>
          </a:p>
        </p:txBody>
      </p:sp>
      <p:sp>
        <p:nvSpPr>
          <p:cNvPr id="11" name="Content Placeholder 10">
            <a:extLst>
              <a:ext uri="{FF2B5EF4-FFF2-40B4-BE49-F238E27FC236}">
                <a16:creationId xmlns:a16="http://schemas.microsoft.com/office/drawing/2014/main" id="{0DAC81CC-4763-54E1-436E-E593A112024A}"/>
              </a:ext>
            </a:extLst>
          </p:cNvPr>
          <p:cNvSpPr>
            <a:spLocks noGrp="1"/>
          </p:cNvSpPr>
          <p:nvPr>
            <p:ph idx="1"/>
          </p:nvPr>
        </p:nvSpPr>
        <p:spPr>
          <a:xfrm>
            <a:off x="8384146" y="1884897"/>
            <a:ext cx="3626020" cy="4401603"/>
          </a:xfrm>
        </p:spPr>
        <p:txBody>
          <a:bodyPr>
            <a:normAutofit/>
          </a:bodyPr>
          <a:lstStyle/>
          <a:p>
            <a:pPr marL="0" indent="0">
              <a:buNone/>
            </a:pPr>
            <a:endParaRPr lang="en-US" sz="16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a:buFont typeface="Wingdings" pitchFamily="2" charset="2"/>
              <a:buChar char="q"/>
            </a:pPr>
            <a:r>
              <a:rPr lang="en-US" sz="16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16,031 </a:t>
            </a:r>
            <a:r>
              <a:rPr lang="en-US"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unique routes where the usual residence of the driver is in the Auckland region </a:t>
            </a:r>
          </a:p>
          <a:p>
            <a:pPr>
              <a:buFont typeface="Wingdings" pitchFamily="2" charset="2"/>
              <a:buChar char="q"/>
            </a:pPr>
            <a:endParaRPr lang="en-US"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a:buFont typeface="Wingdings" pitchFamily="2" charset="2"/>
              <a:buChar char="q"/>
            </a:pPr>
            <a:r>
              <a:rPr lang="en-US" sz="16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102</a:t>
            </a:r>
            <a:r>
              <a:rPr lang="en-US"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unique usual residence and workplace pairs that had no routes </a:t>
            </a:r>
          </a:p>
          <a:p>
            <a:pPr>
              <a:buFont typeface="Wingdings" pitchFamily="2" charset="2"/>
              <a:buChar char="q"/>
            </a:pPr>
            <a:endParaRPr lang="en-US"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a:buFont typeface="Wingdings" pitchFamily="2" charset="2"/>
              <a:buChar char="q"/>
            </a:pPr>
            <a:r>
              <a:rPr lang="en-US" sz="16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15,929</a:t>
            </a:r>
            <a:r>
              <a:rPr lang="en-US"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total routes simulated</a:t>
            </a:r>
          </a:p>
          <a:p>
            <a:pPr>
              <a:buFont typeface="Wingdings" pitchFamily="2" charset="2"/>
              <a:buChar char="q"/>
            </a:pPr>
            <a:endParaRPr lang="en-US" sz="16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2" name="Content Placeholder 6" descr="Map&#10;&#10;Description automatically generated">
            <a:extLst>
              <a:ext uri="{FF2B5EF4-FFF2-40B4-BE49-F238E27FC236}">
                <a16:creationId xmlns:a16="http://schemas.microsoft.com/office/drawing/2014/main" id="{4675C057-F356-8F3E-64FE-D1E6F0BBDF1B}"/>
              </a:ext>
            </a:extLst>
          </p:cNvPr>
          <p:cNvPicPr>
            <a:picLocks noChangeAspect="1"/>
          </p:cNvPicPr>
          <p:nvPr/>
        </p:nvPicPr>
        <p:blipFill rotWithShape="1">
          <a:blip r:embed="rId3"/>
          <a:srcRect l="84749" t="2308" r="1568" b="94764"/>
          <a:stretch/>
        </p:blipFill>
        <p:spPr>
          <a:xfrm>
            <a:off x="209162" y="6650831"/>
            <a:ext cx="2212049" cy="266700"/>
          </a:xfrm>
          <a:prstGeom prst="rect">
            <a:avLst/>
          </a:prstGeom>
        </p:spPr>
      </p:pic>
    </p:spTree>
    <p:extLst>
      <p:ext uri="{BB962C8B-B14F-4D97-AF65-F5344CB8AC3E}">
        <p14:creationId xmlns:p14="http://schemas.microsoft.com/office/powerpoint/2010/main" val="4273409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0F73937-3FEE-C267-7117-8C252E6353F6}"/>
              </a:ext>
            </a:extLst>
          </p:cNvPr>
          <p:cNvSpPr txBox="1">
            <a:spLocks/>
          </p:cNvSpPr>
          <p:nvPr/>
        </p:nvSpPr>
        <p:spPr>
          <a:xfrm>
            <a:off x="266700" y="78604"/>
            <a:ext cx="5716748" cy="1092511"/>
          </a:xfrm>
          <a:prstGeom prst="rect">
            <a:avLst/>
          </a:prstGeom>
          <a:solidFill>
            <a:srgbClr val="FFFFF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rPr>
              <a:t>Calculating Exposure</a:t>
            </a:r>
          </a:p>
        </p:txBody>
      </p:sp>
      <p:pic>
        <p:nvPicPr>
          <p:cNvPr id="15" name="Picture 14" descr="Toy cars lined up in a row on floor">
            <a:extLst>
              <a:ext uri="{FF2B5EF4-FFF2-40B4-BE49-F238E27FC236}">
                <a16:creationId xmlns:a16="http://schemas.microsoft.com/office/drawing/2014/main" id="{11B4CA6A-F0D3-EC40-EFF5-A04C86C48B5E}"/>
              </a:ext>
            </a:extLst>
          </p:cNvPr>
          <p:cNvPicPr>
            <a:picLocks noChangeAspect="1"/>
          </p:cNvPicPr>
          <p:nvPr/>
        </p:nvPicPr>
        <p:blipFill rotWithShape="1">
          <a:blip r:embed="rId3"/>
          <a:srcRect t="54085" b="13451"/>
          <a:stretch/>
        </p:blipFill>
        <p:spPr>
          <a:xfrm>
            <a:off x="-1381685" y="4982225"/>
            <a:ext cx="13929285" cy="2062646"/>
          </a:xfrm>
          <a:prstGeom prst="rect">
            <a:avLst/>
          </a:prstGeom>
          <a:effectLst>
            <a:glow rad="804203">
              <a:schemeClr val="bg1">
                <a:alpha val="87000"/>
              </a:schemeClr>
            </a:glow>
            <a:softEdge rad="281963"/>
          </a:effectLst>
        </p:spPr>
      </p:pic>
      <p:sp>
        <p:nvSpPr>
          <p:cNvPr id="19" name="TextBox 18">
            <a:extLst>
              <a:ext uri="{FF2B5EF4-FFF2-40B4-BE49-F238E27FC236}">
                <a16:creationId xmlns:a16="http://schemas.microsoft.com/office/drawing/2014/main" id="{B97FF838-C2C1-31CD-92A7-45B72D3B5038}"/>
              </a:ext>
            </a:extLst>
          </p:cNvPr>
          <p:cNvSpPr txBox="1"/>
          <p:nvPr/>
        </p:nvSpPr>
        <p:spPr>
          <a:xfrm>
            <a:off x="848139" y="1171115"/>
            <a:ext cx="10588487" cy="3293209"/>
          </a:xfrm>
          <a:prstGeom prst="rect">
            <a:avLst/>
          </a:prstGeom>
          <a:solidFill>
            <a:srgbClr val="FFFFFF"/>
          </a:solidFill>
        </p:spPr>
        <p:txBody>
          <a:bodyPr wrap="square">
            <a:spAutoFit/>
          </a:bodyPr>
          <a:lstStyle/>
          <a:p>
            <a:r>
              <a:rPr lang="en-US" sz="19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Exposure</a:t>
            </a:r>
          </a:p>
          <a:p>
            <a:pPr marL="342900" indent="-342900">
              <a:buFontTx/>
              <a:buChar char="-"/>
            </a:pPr>
            <a:r>
              <a:rPr lang="en-AU"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a road safety measure of the amount travelled by a commuter</a:t>
            </a:r>
          </a:p>
          <a:p>
            <a:pPr marL="342900" indent="-342900">
              <a:buFontTx/>
              <a:buChar char="-"/>
            </a:pPr>
            <a:r>
              <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road user's likelihood of being involved in a dangerous or hazardous situations (Pei, Wong &amp; Sze, 2012). </a:t>
            </a:r>
            <a:endParaRPr lang="en-AU"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342900" indent="-342900">
              <a:buFontTx/>
              <a:buChar char="-"/>
            </a:pPr>
            <a:endPar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a:p>
            <a:pPr marL="342900" indent="-342900">
              <a:buAutoNum type="alphaLcPeriod"/>
            </a:pPr>
            <a:r>
              <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traffic volume </a:t>
            </a:r>
          </a:p>
          <a:p>
            <a:pPr marL="342900" indent="-342900">
              <a:buAutoNum type="alphaLcPeriod"/>
            </a:pPr>
            <a:r>
              <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conflicts</a:t>
            </a:r>
          </a:p>
          <a:p>
            <a:pPr marL="342900" indent="-342900">
              <a:buAutoNum type="alphaLcPeriod"/>
            </a:pPr>
            <a:r>
              <a:rPr lang="en-US" sz="1900" b="1"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the amount of distance travelled - used in this study</a:t>
            </a:r>
          </a:p>
          <a:p>
            <a:pPr marL="342900" indent="-342900">
              <a:buAutoNum type="alphaLcPeriod"/>
            </a:pPr>
            <a:r>
              <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amount of time travelled</a:t>
            </a:r>
          </a:p>
          <a:p>
            <a:pPr marL="342900" indent="-342900">
              <a:buAutoNum type="alphaLcPeriod"/>
            </a:pPr>
            <a:r>
              <a:rPr lang="en-US" sz="1900"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fuel consumed </a:t>
            </a:r>
          </a:p>
          <a:p>
            <a:endParaRPr lang="en-US" dirty="0"/>
          </a:p>
        </p:txBody>
      </p:sp>
      <p:sp>
        <p:nvSpPr>
          <p:cNvPr id="6" name="TextBox 5">
            <a:extLst>
              <a:ext uri="{FF2B5EF4-FFF2-40B4-BE49-F238E27FC236}">
                <a16:creationId xmlns:a16="http://schemas.microsoft.com/office/drawing/2014/main" id="{6F2E0749-432A-6981-C14B-A71C93DFEC96}"/>
              </a:ext>
            </a:extLst>
          </p:cNvPr>
          <p:cNvSpPr txBox="1"/>
          <p:nvPr/>
        </p:nvSpPr>
        <p:spPr>
          <a:xfrm>
            <a:off x="155294" y="4705226"/>
            <a:ext cx="10855325" cy="276999"/>
          </a:xfrm>
          <a:prstGeom prst="rect">
            <a:avLst/>
          </a:prstGeom>
          <a:noFill/>
        </p:spPr>
        <p:txBody>
          <a:bodyPr wrap="square">
            <a:spAutoFit/>
          </a:bodyPr>
          <a:lstStyle/>
          <a:p>
            <a:pPr marL="180340" indent="-180340"/>
            <a:r>
              <a:rPr lang="en-NZ" sz="1200" dirty="0">
                <a:solidFill>
                  <a:srgbClr val="222222"/>
                </a:solidFill>
                <a:effectLst/>
                <a:latin typeface="Cambria" panose="02040503050406030204" pitchFamily="18" charset="0"/>
                <a:ea typeface="Times New Roman" panose="02020603050405020304" pitchFamily="18" charset="0"/>
                <a:cs typeface="Arial" panose="020B0604020202020204" pitchFamily="34" charset="0"/>
              </a:rPr>
              <a:t>Reference: Pei, X., Wong, S. C., &amp; Sze, N. N. (2012). The roles of exposure and speed in road safety analysis. </a:t>
            </a:r>
            <a:r>
              <a:rPr lang="en-NZ" sz="1200" i="1" dirty="0">
                <a:solidFill>
                  <a:srgbClr val="222222"/>
                </a:solidFill>
                <a:effectLst/>
                <a:latin typeface="Cambria" panose="02040503050406030204" pitchFamily="18" charset="0"/>
                <a:ea typeface="Times New Roman" panose="02020603050405020304" pitchFamily="18" charset="0"/>
                <a:cs typeface="Arial" panose="020B0604020202020204" pitchFamily="34" charset="0"/>
              </a:rPr>
              <a:t>Accident analysis &amp; prevention</a:t>
            </a:r>
            <a:r>
              <a:rPr lang="en-NZ" sz="1200" dirty="0">
                <a:solidFill>
                  <a:srgbClr val="222222"/>
                </a:solidFill>
                <a:effectLst/>
                <a:latin typeface="Cambria" panose="02040503050406030204" pitchFamily="18" charset="0"/>
                <a:ea typeface="Times New Roman" panose="02020603050405020304" pitchFamily="18" charset="0"/>
                <a:cs typeface="Arial" panose="020B0604020202020204" pitchFamily="34" charset="0"/>
              </a:rPr>
              <a:t>, </a:t>
            </a:r>
            <a:r>
              <a:rPr lang="en-NZ" sz="1200" i="1" dirty="0">
                <a:solidFill>
                  <a:srgbClr val="222222"/>
                </a:solidFill>
                <a:effectLst/>
                <a:latin typeface="Cambria" panose="02040503050406030204" pitchFamily="18" charset="0"/>
                <a:ea typeface="Times New Roman" panose="02020603050405020304" pitchFamily="18" charset="0"/>
                <a:cs typeface="Arial" panose="020B0604020202020204" pitchFamily="34" charset="0"/>
              </a:rPr>
              <a:t>48</a:t>
            </a:r>
            <a:r>
              <a:rPr lang="en-NZ" sz="1200" dirty="0">
                <a:solidFill>
                  <a:srgbClr val="222222"/>
                </a:solidFill>
                <a:effectLst/>
                <a:latin typeface="Cambria" panose="02040503050406030204" pitchFamily="18" charset="0"/>
                <a:ea typeface="Times New Roman" panose="02020603050405020304" pitchFamily="18" charset="0"/>
                <a:cs typeface="Arial" panose="020B0604020202020204" pitchFamily="34" charset="0"/>
              </a:rPr>
              <a:t>, 464-471.</a:t>
            </a:r>
            <a:endParaRPr lang="en-NZ"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734735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22417</TotalTime>
  <Words>3596</Words>
  <Application>Microsoft Macintosh PowerPoint</Application>
  <PresentationFormat>Widescreen</PresentationFormat>
  <Paragraphs>291</Paragraphs>
  <Slides>17</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 Unicode MS</vt:lpstr>
      <vt:lpstr>Arial</vt:lpstr>
      <vt:lpstr>Calibri</vt:lpstr>
      <vt:lpstr>Calibri Light</vt:lpstr>
      <vt:lpstr>Cambria</vt:lpstr>
      <vt:lpstr>Cambria Math</vt:lpstr>
      <vt:lpstr>Courier New</vt:lpstr>
      <vt:lpstr>Verdana</vt:lpstr>
      <vt:lpstr>Wingdings</vt:lpstr>
      <vt:lpstr>Office Theme</vt:lpstr>
      <vt:lpstr>PowerPoint Presentation</vt:lpstr>
      <vt:lpstr>Project Aim</vt:lpstr>
      <vt:lpstr>Open-Source Package Development</vt:lpstr>
      <vt:lpstr>R Package Overview</vt:lpstr>
      <vt:lpstr>Dataset Analysis</vt:lpstr>
      <vt:lpstr>Methodology</vt:lpstr>
      <vt:lpstr>PowerPoint Presentation</vt:lpstr>
      <vt:lpstr>Simulating Routes</vt:lpstr>
      <vt:lpstr>PowerPoint Presentation</vt:lpstr>
      <vt:lpstr>Road Safety Risk</vt:lpstr>
      <vt:lpstr>Road Safety Risk</vt:lpstr>
      <vt:lpstr>Route Riskiness</vt:lpstr>
      <vt:lpstr>Risky Routes</vt:lpstr>
      <vt:lpstr>Spatial Autocorrelation</vt:lpstr>
      <vt:lpstr>Spatial Autocorrelation</vt:lpstr>
      <vt:lpstr>Future Work</vt:lpstr>
      <vt:lpstr> Road safety is utmost priority. Evolving road safety analysis with Spatial data analysis.  kyco720@aucklanduni.ac.nz   https://github.com/kathycong/motroadsafety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 Safety Data Analysis</dc:title>
  <dc:creator>Kathlyn Ycong</dc:creator>
  <cp:lastModifiedBy>Kathlyn Ycong</cp:lastModifiedBy>
  <cp:revision>57</cp:revision>
  <dcterms:created xsi:type="dcterms:W3CDTF">2022-07-02T11:02:43Z</dcterms:created>
  <dcterms:modified xsi:type="dcterms:W3CDTF">2022-08-01T00:25:46Z</dcterms:modified>
</cp:coreProperties>
</file>