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06" r:id="rId3"/>
    <p:sldId id="321" r:id="rId4"/>
    <p:sldId id="323" r:id="rId5"/>
    <p:sldId id="333" r:id="rId6"/>
    <p:sldId id="325" r:id="rId7"/>
    <p:sldId id="335" r:id="rId8"/>
    <p:sldId id="316" r:id="rId9"/>
    <p:sldId id="327" r:id="rId10"/>
    <p:sldId id="328" r:id="rId11"/>
    <p:sldId id="329" r:id="rId12"/>
    <p:sldId id="330" r:id="rId13"/>
    <p:sldId id="332" r:id="rId14"/>
    <p:sldId id="331" r:id="rId15"/>
    <p:sldId id="324" r:id="rId16"/>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 initials="S" lastIdx="1" clrIdx="0">
    <p:extLst>
      <p:ext uri="{19B8F6BF-5375-455C-9EA6-DF929625EA0E}">
        <p15:presenceInfo xmlns:p15="http://schemas.microsoft.com/office/powerpoint/2012/main" userId="St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82187" autoAdjust="0"/>
  </p:normalViewPr>
  <p:slideViewPr>
    <p:cSldViewPr>
      <p:cViewPr varScale="1">
        <p:scale>
          <a:sx n="108" d="100"/>
          <a:sy n="108" d="100"/>
        </p:scale>
        <p:origin x="1890" y="6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0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NZ"/>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88CF8B6-4BE9-4527-B743-6FCB2F09907E}" type="datetimeFigureOut">
              <a:rPr lang="en-NZ" smtClean="0"/>
              <a:t>24/05/2019</a:t>
            </a:fld>
            <a:endParaRPr lang="en-NZ"/>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NZ"/>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0DFFE70-2807-40D7-BA70-8D8924BB83AB}" type="slidenum">
              <a:rPr lang="en-NZ" smtClean="0"/>
              <a:t>‹#›</a:t>
            </a:fld>
            <a:endParaRPr lang="en-NZ"/>
          </a:p>
        </p:txBody>
      </p:sp>
    </p:spTree>
    <p:extLst>
      <p:ext uri="{BB962C8B-B14F-4D97-AF65-F5344CB8AC3E}">
        <p14:creationId xmlns:p14="http://schemas.microsoft.com/office/powerpoint/2010/main" val="4201777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NZ"/>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39DD844-83F6-41F0-9E7F-81510CE2B6EA}" type="datetimeFigureOut">
              <a:rPr lang="en-NZ" smtClean="0"/>
              <a:pPr/>
              <a:t>24/05/2019</a:t>
            </a:fld>
            <a:endParaRPr lang="en-NZ"/>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NZ"/>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NZ"/>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4119B0-6B3E-4C53-B13A-B387ED20D80A}" type="slidenum">
              <a:rPr lang="en-NZ" smtClean="0"/>
              <a:pPr/>
              <a:t>‹#›</a:t>
            </a:fld>
            <a:endParaRPr lang="en-NZ"/>
          </a:p>
        </p:txBody>
      </p:sp>
    </p:spTree>
    <p:extLst>
      <p:ext uri="{BB962C8B-B14F-4D97-AF65-F5344CB8AC3E}">
        <p14:creationId xmlns:p14="http://schemas.microsoft.com/office/powerpoint/2010/main" val="171293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15</a:t>
            </a:fld>
            <a:endParaRPr lang="en-NZ"/>
          </a:p>
        </p:txBody>
      </p:sp>
    </p:spTree>
    <p:extLst>
      <p:ext uri="{BB962C8B-B14F-4D97-AF65-F5344CB8AC3E}">
        <p14:creationId xmlns:p14="http://schemas.microsoft.com/office/powerpoint/2010/main" val="261185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177800">
              <a:spcBef>
                <a:spcPts val="600"/>
              </a:spcBef>
              <a:buClr>
                <a:schemeClr val="accent1"/>
              </a:buClr>
              <a:buSzPct val="60000"/>
              <a:buFont typeface="Arial" pitchFamily="34" charset="0"/>
              <a:buChar char="►"/>
            </a:pPr>
            <a:r>
              <a:rPr lang="en-GB" sz="1200" dirty="0" smtClean="0">
                <a:solidFill>
                  <a:schemeClr val="tx2"/>
                </a:solidFill>
                <a:latin typeface="Arial" pitchFamily="34" charset="0"/>
                <a:cs typeface="Arial" pitchFamily="34" charset="0"/>
              </a:rPr>
              <a:t>Off shoot of Household Travel Survey</a:t>
            </a:r>
          </a:p>
          <a:p>
            <a:pPr marL="177800" indent="-177800">
              <a:spcBef>
                <a:spcPts val="600"/>
              </a:spcBef>
              <a:buClr>
                <a:schemeClr val="accent1"/>
              </a:buClr>
              <a:buSzPct val="60000"/>
              <a:buFont typeface="Arial" pitchFamily="34" charset="0"/>
              <a:buChar char="►"/>
            </a:pPr>
            <a:r>
              <a:rPr lang="en-GB" sz="1200" dirty="0" smtClean="0">
                <a:solidFill>
                  <a:schemeClr val="tx2"/>
                </a:solidFill>
                <a:latin typeface="Arial" pitchFamily="34" charset="0"/>
                <a:cs typeface="Arial" pitchFamily="34" charset="0"/>
              </a:rPr>
              <a:t>Smaller sample sizes</a:t>
            </a:r>
            <a:endParaRPr lang="en-GB" dirty="0"/>
          </a:p>
        </p:txBody>
      </p:sp>
      <p:sp>
        <p:nvSpPr>
          <p:cNvPr id="4" name="Slide Number Placeholder 3"/>
          <p:cNvSpPr>
            <a:spLocks noGrp="1"/>
          </p:cNvSpPr>
          <p:nvPr>
            <p:ph type="sldNum" sz="quarter" idx="5"/>
          </p:nvPr>
        </p:nvSpPr>
        <p:spPr/>
        <p:txBody>
          <a:bodyPr/>
          <a:lstStyle/>
          <a:p>
            <a:fld id="{434119B0-6B3E-4C53-B13A-B387ED20D80A}" type="slidenum">
              <a:rPr lang="en-NZ" smtClean="0"/>
              <a:pPr/>
              <a:t>3</a:t>
            </a:fld>
            <a:endParaRPr lang="en-NZ"/>
          </a:p>
        </p:txBody>
      </p:sp>
    </p:spTree>
    <p:extLst>
      <p:ext uri="{BB962C8B-B14F-4D97-AF65-F5344CB8AC3E}">
        <p14:creationId xmlns:p14="http://schemas.microsoft.com/office/powerpoint/2010/main" val="370646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800" indent="-177800">
              <a:spcBef>
                <a:spcPts val="600"/>
              </a:spcBef>
              <a:buClr>
                <a:schemeClr val="accent1"/>
              </a:buClr>
              <a:buSzPct val="60000"/>
              <a:buFont typeface="Arial" pitchFamily="34" charset="0"/>
              <a:buChar char="►"/>
            </a:pPr>
            <a:r>
              <a:rPr lang="en-GB" sz="1200" dirty="0" smtClean="0">
                <a:solidFill>
                  <a:schemeClr val="tx2"/>
                </a:solidFill>
                <a:latin typeface="Arial" pitchFamily="34" charset="0"/>
                <a:cs typeface="Arial" pitchFamily="34" charset="0"/>
              </a:rPr>
              <a:t>Attitudes and usage of latest transport technology</a:t>
            </a:r>
          </a:p>
          <a:p>
            <a:pPr marL="177800" indent="-177800">
              <a:spcBef>
                <a:spcPts val="600"/>
              </a:spcBef>
              <a:buClr>
                <a:schemeClr val="accent1"/>
              </a:buClr>
              <a:buSzPct val="60000"/>
              <a:buFont typeface="Arial" pitchFamily="34" charset="0"/>
              <a:buChar char="►"/>
            </a:pPr>
            <a:r>
              <a:rPr lang="en-GB" sz="1200" dirty="0" smtClean="0">
                <a:solidFill>
                  <a:schemeClr val="tx2"/>
                </a:solidFill>
                <a:latin typeface="Arial" pitchFamily="34" charset="0"/>
                <a:cs typeface="Arial" pitchFamily="34" charset="0"/>
              </a:rPr>
              <a:t>Transport Sharing and You survey was carried out in October and November 2018</a:t>
            </a:r>
          </a:p>
          <a:p>
            <a:endParaRPr lang="en-GB" dirty="0" smtClean="0"/>
          </a:p>
          <a:p>
            <a:r>
              <a:rPr lang="en-GB" dirty="0" smtClean="0"/>
              <a:t>Date </a:t>
            </a:r>
            <a:r>
              <a:rPr lang="en-GB" dirty="0"/>
              <a:t>of </a:t>
            </a:r>
            <a:r>
              <a:rPr lang="en-GB" dirty="0" smtClean="0"/>
              <a:t>collection: October and November 2018</a:t>
            </a:r>
            <a:endParaRPr lang="en-GB" dirty="0"/>
          </a:p>
          <a:p>
            <a:r>
              <a:rPr lang="en-GB" dirty="0" smtClean="0"/>
              <a:t>Just under 650 </a:t>
            </a:r>
            <a:r>
              <a:rPr lang="en-GB" dirty="0"/>
              <a:t>people responded</a:t>
            </a:r>
          </a:p>
          <a:p>
            <a:r>
              <a:rPr lang="en-GB" dirty="0"/>
              <a:t>Representative of gender</a:t>
            </a:r>
          </a:p>
        </p:txBody>
      </p:sp>
      <p:sp>
        <p:nvSpPr>
          <p:cNvPr id="4" name="Slide Number Placeholder 3"/>
          <p:cNvSpPr>
            <a:spLocks noGrp="1"/>
          </p:cNvSpPr>
          <p:nvPr>
            <p:ph type="sldNum" sz="quarter" idx="5"/>
          </p:nvPr>
        </p:nvSpPr>
        <p:spPr/>
        <p:txBody>
          <a:bodyPr/>
          <a:lstStyle/>
          <a:p>
            <a:fld id="{434119B0-6B3E-4C53-B13A-B387ED20D80A}" type="slidenum">
              <a:rPr lang="en-NZ" smtClean="0"/>
              <a:pPr/>
              <a:t>4</a:t>
            </a:fld>
            <a:endParaRPr lang="en-NZ"/>
          </a:p>
        </p:txBody>
      </p:sp>
    </p:spTree>
    <p:extLst>
      <p:ext uri="{BB962C8B-B14F-4D97-AF65-F5344CB8AC3E}">
        <p14:creationId xmlns:p14="http://schemas.microsoft.com/office/powerpoint/2010/main" val="403207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App-based ride-hailing services</a:t>
            </a:r>
            <a:r>
              <a:rPr lang="en-NZ" sz="1200" kern="1200" dirty="0" smtClean="0">
                <a:solidFill>
                  <a:schemeClr val="tx1"/>
                </a:solidFill>
                <a:effectLst/>
                <a:latin typeface="+mn-lt"/>
                <a:ea typeface="+mn-ea"/>
                <a:cs typeface="+mn-cs"/>
              </a:rPr>
              <a:t> are taxi-like services where people can arrange and pay for transport to a particular destination using their smartphone. Examples include Uber or </a:t>
            </a:r>
            <a:r>
              <a:rPr lang="en-NZ" sz="1200" kern="1200" dirty="0" err="1" smtClean="0">
                <a:solidFill>
                  <a:schemeClr val="tx1"/>
                </a:solidFill>
                <a:effectLst/>
                <a:latin typeface="+mn-lt"/>
                <a:ea typeface="+mn-ea"/>
                <a:cs typeface="+mn-cs"/>
              </a:rPr>
              <a:t>Zoomy</a:t>
            </a:r>
            <a:r>
              <a:rPr lang="en-NZ" sz="1200" kern="1200" dirty="0" smtClean="0">
                <a:solidFill>
                  <a:schemeClr val="tx1"/>
                </a:solidFill>
                <a:effectLst/>
                <a:latin typeface="+mn-lt"/>
                <a:ea typeface="+mn-ea"/>
                <a:cs typeface="+mn-cs"/>
              </a:rPr>
              <a:t>. </a:t>
            </a:r>
          </a:p>
          <a:p>
            <a:r>
              <a:rPr lang="en-NZ" sz="1200" b="1" kern="1200" dirty="0" smtClean="0">
                <a:solidFill>
                  <a:schemeClr val="tx1"/>
                </a:solidFill>
                <a:effectLst/>
                <a:latin typeface="+mn-lt"/>
                <a:ea typeface="+mn-ea"/>
                <a:cs typeface="+mn-cs"/>
              </a:rPr>
              <a:t>Ride sharing/carpooling</a:t>
            </a:r>
            <a:r>
              <a:rPr lang="en-NZ" sz="1200" kern="1200" dirty="0" smtClean="0">
                <a:solidFill>
                  <a:schemeClr val="tx1"/>
                </a:solidFill>
                <a:effectLst/>
                <a:latin typeface="+mn-lt"/>
                <a:ea typeface="+mn-ea"/>
                <a:cs typeface="+mn-cs"/>
              </a:rPr>
              <a:t> is where two or more people share the same vehicle to a particular destination, such as work or town. Ride sharing/carpooling may be arranged with someone you know, or through websites or apps, for travel to work, or an event, or even between cities. </a:t>
            </a:r>
          </a:p>
          <a:p>
            <a:r>
              <a:rPr lang="en-NZ" sz="1200" b="1" kern="1200" dirty="0" smtClean="0">
                <a:solidFill>
                  <a:schemeClr val="tx1"/>
                </a:solidFill>
                <a:effectLst/>
                <a:latin typeface="+mn-lt"/>
                <a:ea typeface="+mn-ea"/>
                <a:cs typeface="+mn-cs"/>
              </a:rPr>
              <a:t>Car sharing</a:t>
            </a:r>
            <a:r>
              <a:rPr lang="en-NZ" sz="1200" kern="1200" dirty="0" smtClean="0">
                <a:solidFill>
                  <a:schemeClr val="tx1"/>
                </a:solidFill>
                <a:effectLst/>
                <a:latin typeface="+mn-lt"/>
                <a:ea typeface="+mn-ea"/>
                <a:cs typeface="+mn-cs"/>
              </a:rPr>
              <a:t> is a type of car rental service where customers can rent and pay for vehicles by the minute or hour, and where vehicles are parked at various locations within a city. Prior to use, individuals must register with a car share service, and then they can access the car share vehicles whenever they need them. Examples include </a:t>
            </a:r>
            <a:r>
              <a:rPr lang="en-NZ" sz="1200" kern="1200" dirty="0" err="1" smtClean="0">
                <a:solidFill>
                  <a:schemeClr val="tx1"/>
                </a:solidFill>
                <a:effectLst/>
                <a:latin typeface="+mn-lt"/>
                <a:ea typeface="+mn-ea"/>
                <a:cs typeface="+mn-cs"/>
              </a:rPr>
              <a:t>Cityhop</a:t>
            </a:r>
            <a:r>
              <a:rPr lang="en-NZ" sz="1200" kern="1200" dirty="0" smtClean="0">
                <a:solidFill>
                  <a:schemeClr val="tx1"/>
                </a:solidFill>
                <a:effectLst/>
                <a:latin typeface="+mn-lt"/>
                <a:ea typeface="+mn-ea"/>
                <a:cs typeface="+mn-cs"/>
              </a:rPr>
              <a:t>, </a:t>
            </a:r>
            <a:r>
              <a:rPr lang="en-NZ" sz="1200" kern="1200" dirty="0" err="1" smtClean="0">
                <a:solidFill>
                  <a:schemeClr val="tx1"/>
                </a:solidFill>
                <a:effectLst/>
                <a:latin typeface="+mn-lt"/>
                <a:ea typeface="+mn-ea"/>
                <a:cs typeface="+mn-cs"/>
              </a:rPr>
              <a:t>Mevo</a:t>
            </a:r>
            <a:r>
              <a:rPr lang="en-NZ" sz="1200" kern="1200" dirty="0" smtClean="0">
                <a:solidFill>
                  <a:schemeClr val="tx1"/>
                </a:solidFill>
                <a:effectLst/>
                <a:latin typeface="+mn-lt"/>
                <a:ea typeface="+mn-ea"/>
                <a:cs typeface="+mn-cs"/>
              </a:rPr>
              <a:t> and </a:t>
            </a:r>
            <a:r>
              <a:rPr lang="en-NZ" sz="1200" kern="1200" dirty="0" err="1" smtClean="0">
                <a:solidFill>
                  <a:schemeClr val="tx1"/>
                </a:solidFill>
                <a:effectLst/>
                <a:latin typeface="+mn-lt"/>
                <a:ea typeface="+mn-ea"/>
                <a:cs typeface="+mn-cs"/>
              </a:rPr>
              <a:t>Yoogo</a:t>
            </a:r>
            <a:r>
              <a:rPr lang="en-NZ" sz="1200" kern="1200" dirty="0" smtClean="0">
                <a:solidFill>
                  <a:schemeClr val="tx1"/>
                </a:solidFill>
                <a:effectLst/>
                <a:latin typeface="+mn-lt"/>
                <a:ea typeface="+mn-ea"/>
                <a:cs typeface="+mn-cs"/>
              </a:rPr>
              <a:t>. </a:t>
            </a:r>
          </a:p>
          <a:p>
            <a:r>
              <a:rPr lang="en-NZ" sz="1200" b="1" kern="1200" dirty="0" smtClean="0">
                <a:solidFill>
                  <a:schemeClr val="tx1"/>
                </a:solidFill>
                <a:effectLst/>
                <a:latin typeface="+mn-lt"/>
                <a:ea typeface="+mn-ea"/>
                <a:cs typeface="+mn-cs"/>
              </a:rPr>
              <a:t>Bike sharing </a:t>
            </a:r>
            <a:r>
              <a:rPr lang="en-NZ" sz="1200" kern="1200" dirty="0" smtClean="0">
                <a:solidFill>
                  <a:schemeClr val="tx1"/>
                </a:solidFill>
                <a:effectLst/>
                <a:latin typeface="+mn-lt"/>
                <a:ea typeface="+mn-ea"/>
                <a:cs typeface="+mn-cs"/>
              </a:rPr>
              <a:t>is a type of bicycle rental service where customers can rent and pay for bike use by the minute or hour. Bikes can be picked-up and dropped-off at various locations within a city.</a:t>
            </a:r>
          </a:p>
          <a:p>
            <a:endParaRPr lang="en-GB" dirty="0" smtClean="0"/>
          </a:p>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5</a:t>
            </a:fld>
            <a:endParaRPr lang="en-NZ"/>
          </a:p>
        </p:txBody>
      </p:sp>
    </p:spTree>
    <p:extLst>
      <p:ext uri="{BB962C8B-B14F-4D97-AF65-F5344CB8AC3E}">
        <p14:creationId xmlns:p14="http://schemas.microsoft.com/office/powerpoint/2010/main" val="187406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uptake in any of these technologies</a:t>
            </a:r>
            <a:r>
              <a:rPr lang="en-NZ" baseline="0" dirty="0" smtClean="0"/>
              <a:t> is not for the majority of the population. Certainly it looks like ride hailing has plateaued. Bike sharing and car sharing are both rising. But how accurate are these…[next slide]</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7</a:t>
            </a:fld>
            <a:endParaRPr lang="en-NZ"/>
          </a:p>
        </p:txBody>
      </p:sp>
    </p:spTree>
    <p:extLst>
      <p:ext uri="{BB962C8B-B14F-4D97-AF65-F5344CB8AC3E}">
        <p14:creationId xmlns:p14="http://schemas.microsoft.com/office/powerpoint/2010/main" val="31531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Does knowledge of new technology equate to attractiveness, usage and intention to use? Possibly. Certainly</a:t>
            </a:r>
            <a:r>
              <a:rPr lang="en-NZ" baseline="0" dirty="0" smtClean="0"/>
              <a:t> our survey found that people are most likely to have heard of ride hailing apps, are more knowledgeable about them, find them more attractive, re more likely to have used them and are more likely to use them in the future than the other three technologies we asked about. </a:t>
            </a:r>
          </a:p>
          <a:p>
            <a:r>
              <a:rPr lang="en-NZ" baseline="0" dirty="0" smtClean="0"/>
              <a:t>At the other end of the scale car sharing is the technology that people know the least about and are least likely to be using or planning on using. </a:t>
            </a:r>
          </a:p>
        </p:txBody>
      </p:sp>
      <p:sp>
        <p:nvSpPr>
          <p:cNvPr id="4" name="Slide Number Placeholder 3"/>
          <p:cNvSpPr>
            <a:spLocks noGrp="1"/>
          </p:cNvSpPr>
          <p:nvPr>
            <p:ph type="sldNum" sz="quarter" idx="10"/>
          </p:nvPr>
        </p:nvSpPr>
        <p:spPr/>
        <p:txBody>
          <a:bodyPr/>
          <a:lstStyle/>
          <a:p>
            <a:fld id="{434119B0-6B3E-4C53-B13A-B387ED20D80A}" type="slidenum">
              <a:rPr lang="en-NZ" smtClean="0"/>
              <a:pPr/>
              <a:t>8</a:t>
            </a:fld>
            <a:endParaRPr lang="en-NZ"/>
          </a:p>
        </p:txBody>
      </p:sp>
    </p:spTree>
    <p:extLst>
      <p:ext uri="{BB962C8B-B14F-4D97-AF65-F5344CB8AC3E}">
        <p14:creationId xmlns:p14="http://schemas.microsoft.com/office/powerpoint/2010/main" val="132031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But how accurate are these…[next slide]</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9</a:t>
            </a:fld>
            <a:endParaRPr lang="en-NZ"/>
          </a:p>
        </p:txBody>
      </p:sp>
    </p:spTree>
    <p:extLst>
      <p:ext uri="{BB962C8B-B14F-4D97-AF65-F5344CB8AC3E}">
        <p14:creationId xmlns:p14="http://schemas.microsoft.com/office/powerpoint/2010/main" val="424659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Very few differences (and all only minor)</a:t>
            </a:r>
          </a:p>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10</a:t>
            </a:fld>
            <a:endParaRPr lang="en-NZ"/>
          </a:p>
        </p:txBody>
      </p:sp>
    </p:spTree>
    <p:extLst>
      <p:ext uri="{BB962C8B-B14F-4D97-AF65-F5344CB8AC3E}">
        <p14:creationId xmlns:p14="http://schemas.microsoft.com/office/powerpoint/2010/main" val="111996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Divided</a:t>
            </a:r>
            <a:r>
              <a:rPr lang="en-NZ" baseline="0" dirty="0" smtClean="0"/>
              <a:t> into Main Urban Areas and combined Rural and Secondary Urban Areas (pop 10,000-30,000)</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12</a:t>
            </a:fld>
            <a:endParaRPr lang="en-NZ"/>
          </a:p>
        </p:txBody>
      </p:sp>
    </p:spTree>
    <p:extLst>
      <p:ext uri="{BB962C8B-B14F-4D97-AF65-F5344CB8AC3E}">
        <p14:creationId xmlns:p14="http://schemas.microsoft.com/office/powerpoint/2010/main" val="2867899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7629" y="4956629"/>
            <a:ext cx="7772400" cy="264433"/>
          </a:xfrm>
        </p:spPr>
        <p:txBody>
          <a:bodyPr>
            <a:noAutofit/>
          </a:bodyPr>
          <a:lstStyle>
            <a:lvl1pPr algn="l">
              <a:defRPr sz="2400" b="1">
                <a:solidFill>
                  <a:schemeClr val="accent1"/>
                </a:solidFill>
                <a:latin typeface="Arial" pitchFamily="34" charset="0"/>
                <a:cs typeface="Arial" pitchFamily="34" charset="0"/>
              </a:defRPr>
            </a:lvl1pPr>
          </a:lstStyle>
          <a:p>
            <a:r>
              <a:rPr lang="en-US"/>
              <a:t>Click to edit Master title style</a:t>
            </a:r>
            <a:endParaRPr lang="en-NZ" dirty="0"/>
          </a:p>
        </p:txBody>
      </p:sp>
      <p:sp>
        <p:nvSpPr>
          <p:cNvPr id="3" name="Subtitle 2"/>
          <p:cNvSpPr>
            <a:spLocks noGrp="1"/>
          </p:cNvSpPr>
          <p:nvPr>
            <p:ph type="subTitle" idx="1"/>
          </p:nvPr>
        </p:nvSpPr>
        <p:spPr>
          <a:xfrm>
            <a:off x="253999" y="5241471"/>
            <a:ext cx="7779657" cy="266700"/>
          </a:xfrm>
        </p:spPr>
        <p:txBody>
          <a:bodyPr>
            <a:normAutofit/>
          </a:bodyPr>
          <a:lstStyle>
            <a:lvl1pPr marL="0" indent="0" algn="l">
              <a:buNone/>
              <a:defRPr sz="800">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pic>
        <p:nvPicPr>
          <p:cNvPr id="9" name="Picture 8" descr="Footer Logo.jpg"/>
          <p:cNvPicPr>
            <a:picLocks noChangeAspect="1"/>
          </p:cNvPicPr>
          <p:nvPr userDrawn="1"/>
        </p:nvPicPr>
        <p:blipFill>
          <a:blip r:embed="rId2" cstate="print"/>
          <a:stretch>
            <a:fillRect/>
          </a:stretch>
        </p:blipFill>
        <p:spPr>
          <a:xfrm>
            <a:off x="312275" y="4693422"/>
            <a:ext cx="1344168" cy="222504"/>
          </a:xfrm>
          <a:prstGeom prst="rect">
            <a:avLst/>
          </a:prstGeom>
        </p:spPr>
      </p:pic>
      <p:pic>
        <p:nvPicPr>
          <p:cNvPr id="6" name="Picture 2" descr="C:\Users\stewj\Pictures\MoT Star Emblem With and Without Text\MOT_Star_LR_WITH_Text large.png"/>
          <p:cNvPicPr>
            <a:picLocks noChangeAspect="1" noChangeArrowheads="1"/>
          </p:cNvPicPr>
          <p:nvPr userDrawn="1"/>
        </p:nvPicPr>
        <p:blipFill>
          <a:blip r:embed="rId3" cstate="print"/>
          <a:srcRect/>
          <a:stretch>
            <a:fillRect/>
          </a:stretch>
        </p:blipFill>
        <p:spPr bwMode="auto">
          <a:xfrm>
            <a:off x="3530601" y="-35945"/>
            <a:ext cx="6120594" cy="578689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Lime">
    <p:spTree>
      <p:nvGrpSpPr>
        <p:cNvPr id="1" name=""/>
        <p:cNvGrpSpPr/>
        <p:nvPr/>
      </p:nvGrpSpPr>
      <p:grpSpPr>
        <a:xfrm>
          <a:off x="0" y="0"/>
          <a:ext cx="0" cy="0"/>
          <a:chOff x="0" y="0"/>
          <a:chExt cx="0" cy="0"/>
        </a:xfrm>
      </p:grpSpPr>
      <p:pic>
        <p:nvPicPr>
          <p:cNvPr id="18" name="Picture 17" descr="Green Banner.jpg"/>
          <p:cNvPicPr>
            <a:picLocks noChangeAspect="1"/>
          </p:cNvPicPr>
          <p:nvPr userDrawn="1"/>
        </p:nvPicPr>
        <p:blipFill>
          <a:blip r:embed="rId2" cstate="print"/>
          <a:stretch>
            <a:fillRect/>
          </a:stretch>
        </p:blipFill>
        <p:spPr>
          <a:xfrm>
            <a:off x="-508" y="-1"/>
            <a:ext cx="6850743" cy="1078422"/>
          </a:xfrm>
          <a:prstGeom prst="rect">
            <a:avLst/>
          </a:prstGeom>
        </p:spPr>
      </p:pic>
      <p:pic>
        <p:nvPicPr>
          <p:cNvPr id="17" name="Picture 16" descr="Green Banner.jpg"/>
          <p:cNvPicPr>
            <a:picLocks noChangeAspect="1"/>
          </p:cNvPicPr>
          <p:nvPr userDrawn="1"/>
        </p:nvPicPr>
        <p:blipFill>
          <a:blip r:embed="rId2" cstate="print"/>
          <a:stretch>
            <a:fillRect/>
          </a:stretch>
        </p:blipFill>
        <p:spPr>
          <a:xfrm>
            <a:off x="1052286" y="-1"/>
            <a:ext cx="6850743" cy="1078422"/>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pic>
        <p:nvPicPr>
          <p:cNvPr id="14" name="Picture 13" descr="Bike.jpg"/>
          <p:cNvPicPr>
            <a:picLocks noChangeAspect="1"/>
          </p:cNvPicPr>
          <p:nvPr userDrawn="1"/>
        </p:nvPicPr>
        <p:blipFill>
          <a:blip r:embed="rId4" cstate="print"/>
          <a:stretch>
            <a:fillRect/>
          </a:stretch>
        </p:blipFill>
        <p:spPr>
          <a:xfrm>
            <a:off x="8055428" y="368663"/>
            <a:ext cx="625421" cy="7151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Lime - no icon">
    <p:spTree>
      <p:nvGrpSpPr>
        <p:cNvPr id="1" name=""/>
        <p:cNvGrpSpPr/>
        <p:nvPr/>
      </p:nvGrpSpPr>
      <p:grpSpPr>
        <a:xfrm>
          <a:off x="0" y="0"/>
          <a:ext cx="0" cy="0"/>
          <a:chOff x="0" y="0"/>
          <a:chExt cx="0" cy="0"/>
        </a:xfrm>
      </p:grpSpPr>
      <p:pic>
        <p:nvPicPr>
          <p:cNvPr id="18" name="Picture 17" descr="Green Banner.jpg"/>
          <p:cNvPicPr>
            <a:picLocks noChangeAspect="1"/>
          </p:cNvPicPr>
          <p:nvPr userDrawn="1"/>
        </p:nvPicPr>
        <p:blipFill>
          <a:blip r:embed="rId2" cstate="print"/>
          <a:stretch>
            <a:fillRect/>
          </a:stretch>
        </p:blipFill>
        <p:spPr>
          <a:xfrm>
            <a:off x="-508" y="-1"/>
            <a:ext cx="6850743" cy="1078422"/>
          </a:xfrm>
          <a:prstGeom prst="rect">
            <a:avLst/>
          </a:prstGeom>
        </p:spPr>
      </p:pic>
      <p:pic>
        <p:nvPicPr>
          <p:cNvPr id="17" name="Picture 16" descr="Green Banner.jpg"/>
          <p:cNvPicPr>
            <a:picLocks noChangeAspect="1"/>
          </p:cNvPicPr>
          <p:nvPr userDrawn="1"/>
        </p:nvPicPr>
        <p:blipFill>
          <a:blip r:embed="rId2" cstate="print"/>
          <a:stretch>
            <a:fillRect/>
          </a:stretch>
        </p:blipFill>
        <p:spPr>
          <a:xfrm>
            <a:off x="1052286" y="-1"/>
            <a:ext cx="6850743" cy="1078422"/>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range">
    <p:spTree>
      <p:nvGrpSpPr>
        <p:cNvPr id="1" name=""/>
        <p:cNvGrpSpPr/>
        <p:nvPr/>
      </p:nvGrpSpPr>
      <p:grpSpPr>
        <a:xfrm>
          <a:off x="0" y="0"/>
          <a:ext cx="0" cy="0"/>
          <a:chOff x="0" y="0"/>
          <a:chExt cx="0" cy="0"/>
        </a:xfrm>
      </p:grpSpPr>
      <p:pic>
        <p:nvPicPr>
          <p:cNvPr id="19" name="Picture 18" descr="Orange Banner.jpg"/>
          <p:cNvPicPr>
            <a:picLocks noChangeAspect="1"/>
          </p:cNvPicPr>
          <p:nvPr userDrawn="1"/>
        </p:nvPicPr>
        <p:blipFill>
          <a:blip r:embed="rId2" cstate="print"/>
          <a:stretch>
            <a:fillRect/>
          </a:stretch>
        </p:blipFill>
        <p:spPr>
          <a:xfrm>
            <a:off x="-508" y="-1"/>
            <a:ext cx="6843485" cy="1070373"/>
          </a:xfrm>
          <a:prstGeom prst="rect">
            <a:avLst/>
          </a:prstGeom>
        </p:spPr>
      </p:pic>
      <p:pic>
        <p:nvPicPr>
          <p:cNvPr id="15" name="Picture 14" descr="Orange Banner.jpg"/>
          <p:cNvPicPr>
            <a:picLocks noChangeAspect="1"/>
          </p:cNvPicPr>
          <p:nvPr userDrawn="1"/>
        </p:nvPicPr>
        <p:blipFill>
          <a:blip r:embed="rId2" cstate="print"/>
          <a:stretch>
            <a:fillRect/>
          </a:stretch>
        </p:blipFill>
        <p:spPr>
          <a:xfrm>
            <a:off x="1066800" y="-1"/>
            <a:ext cx="6843485" cy="107037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pic>
        <p:nvPicPr>
          <p:cNvPr id="11" name="Picture 10" descr="Boat.jpg"/>
          <p:cNvPicPr>
            <a:picLocks noChangeAspect="1"/>
          </p:cNvPicPr>
          <p:nvPr userDrawn="1"/>
        </p:nvPicPr>
        <p:blipFill>
          <a:blip r:embed="rId4" cstate="print"/>
          <a:stretch>
            <a:fillRect/>
          </a:stretch>
        </p:blipFill>
        <p:spPr>
          <a:xfrm>
            <a:off x="8040914" y="400666"/>
            <a:ext cx="543415" cy="65305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range - no icon">
    <p:spTree>
      <p:nvGrpSpPr>
        <p:cNvPr id="1" name=""/>
        <p:cNvGrpSpPr/>
        <p:nvPr/>
      </p:nvGrpSpPr>
      <p:grpSpPr>
        <a:xfrm>
          <a:off x="0" y="0"/>
          <a:ext cx="0" cy="0"/>
          <a:chOff x="0" y="0"/>
          <a:chExt cx="0" cy="0"/>
        </a:xfrm>
      </p:grpSpPr>
      <p:pic>
        <p:nvPicPr>
          <p:cNvPr id="19" name="Picture 18" descr="Orange Banner.jpg"/>
          <p:cNvPicPr>
            <a:picLocks noChangeAspect="1"/>
          </p:cNvPicPr>
          <p:nvPr userDrawn="1"/>
        </p:nvPicPr>
        <p:blipFill>
          <a:blip r:embed="rId2" cstate="print"/>
          <a:stretch>
            <a:fillRect/>
          </a:stretch>
        </p:blipFill>
        <p:spPr>
          <a:xfrm>
            <a:off x="-508" y="-1"/>
            <a:ext cx="6843485" cy="1070373"/>
          </a:xfrm>
          <a:prstGeom prst="rect">
            <a:avLst/>
          </a:prstGeom>
        </p:spPr>
      </p:pic>
      <p:pic>
        <p:nvPicPr>
          <p:cNvPr id="15" name="Picture 14" descr="Orange Banner.jpg"/>
          <p:cNvPicPr>
            <a:picLocks noChangeAspect="1"/>
          </p:cNvPicPr>
          <p:nvPr userDrawn="1"/>
        </p:nvPicPr>
        <p:blipFill>
          <a:blip r:embed="rId2" cstate="print"/>
          <a:stretch>
            <a:fillRect/>
          </a:stretch>
        </p:blipFill>
        <p:spPr>
          <a:xfrm>
            <a:off x="1066800" y="-1"/>
            <a:ext cx="6843485" cy="107037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pic>
        <p:nvPicPr>
          <p:cNvPr id="18" name="Picture 17" descr="Grey Banner.jpg"/>
          <p:cNvPicPr>
            <a:picLocks noChangeAspect="1"/>
          </p:cNvPicPr>
          <p:nvPr userDrawn="1"/>
        </p:nvPicPr>
        <p:blipFill>
          <a:blip r:embed="rId2" cstate="print"/>
          <a:stretch>
            <a:fillRect/>
          </a:stretch>
        </p:blipFill>
        <p:spPr>
          <a:xfrm>
            <a:off x="-508" y="0"/>
            <a:ext cx="6850743" cy="1139489"/>
          </a:xfrm>
          <a:prstGeom prst="rect">
            <a:avLst/>
          </a:prstGeom>
        </p:spPr>
      </p:pic>
      <p:pic>
        <p:nvPicPr>
          <p:cNvPr id="17" name="Picture 16" descr="Grey Banner.jpg"/>
          <p:cNvPicPr>
            <a:picLocks noChangeAspect="1"/>
          </p:cNvPicPr>
          <p:nvPr userDrawn="1"/>
        </p:nvPicPr>
        <p:blipFill>
          <a:blip r:embed="rId2" cstate="print"/>
          <a:stretch>
            <a:fillRect/>
          </a:stretch>
        </p:blipFill>
        <p:spPr>
          <a:xfrm>
            <a:off x="1059543" y="0"/>
            <a:ext cx="6850743" cy="1139489"/>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pic>
        <p:nvPicPr>
          <p:cNvPr id="14" name="Picture 13" descr="Person.jpg"/>
          <p:cNvPicPr>
            <a:picLocks noChangeAspect="1"/>
          </p:cNvPicPr>
          <p:nvPr userDrawn="1"/>
        </p:nvPicPr>
        <p:blipFill>
          <a:blip r:embed="rId4" cstate="print"/>
          <a:stretch>
            <a:fillRect/>
          </a:stretch>
        </p:blipFill>
        <p:spPr>
          <a:xfrm>
            <a:off x="8084458" y="373234"/>
            <a:ext cx="566274" cy="68046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Grey - no icon">
    <p:spTree>
      <p:nvGrpSpPr>
        <p:cNvPr id="1" name=""/>
        <p:cNvGrpSpPr/>
        <p:nvPr/>
      </p:nvGrpSpPr>
      <p:grpSpPr>
        <a:xfrm>
          <a:off x="0" y="0"/>
          <a:ext cx="0" cy="0"/>
          <a:chOff x="0" y="0"/>
          <a:chExt cx="0" cy="0"/>
        </a:xfrm>
      </p:grpSpPr>
      <p:pic>
        <p:nvPicPr>
          <p:cNvPr id="18" name="Picture 17" descr="Grey Banner.jpg"/>
          <p:cNvPicPr>
            <a:picLocks noChangeAspect="1"/>
          </p:cNvPicPr>
          <p:nvPr userDrawn="1"/>
        </p:nvPicPr>
        <p:blipFill>
          <a:blip r:embed="rId2" cstate="print"/>
          <a:stretch>
            <a:fillRect/>
          </a:stretch>
        </p:blipFill>
        <p:spPr>
          <a:xfrm>
            <a:off x="-508" y="0"/>
            <a:ext cx="6850743" cy="1139489"/>
          </a:xfrm>
          <a:prstGeom prst="rect">
            <a:avLst/>
          </a:prstGeom>
        </p:spPr>
      </p:pic>
      <p:pic>
        <p:nvPicPr>
          <p:cNvPr id="17" name="Picture 16" descr="Grey Banner.jpg"/>
          <p:cNvPicPr>
            <a:picLocks noChangeAspect="1"/>
          </p:cNvPicPr>
          <p:nvPr userDrawn="1"/>
        </p:nvPicPr>
        <p:blipFill>
          <a:blip r:embed="rId2" cstate="print"/>
          <a:stretch>
            <a:fillRect/>
          </a:stretch>
        </p:blipFill>
        <p:spPr>
          <a:xfrm>
            <a:off x="1059543" y="0"/>
            <a:ext cx="6850743" cy="1139489"/>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or Comparison">
    <p:spTree>
      <p:nvGrpSpPr>
        <p:cNvPr id="1" name=""/>
        <p:cNvGrpSpPr/>
        <p:nvPr/>
      </p:nvGrpSpPr>
      <p:grpSpPr>
        <a:xfrm>
          <a:off x="0" y="0"/>
          <a:ext cx="0" cy="0"/>
          <a:chOff x="0" y="0"/>
          <a:chExt cx="0" cy="0"/>
        </a:xfrm>
      </p:grpSpPr>
      <p:pic>
        <p:nvPicPr>
          <p:cNvPr id="18" name="Picture 17" descr="Grey Banner.jpg"/>
          <p:cNvPicPr>
            <a:picLocks noChangeAspect="1"/>
          </p:cNvPicPr>
          <p:nvPr userDrawn="1"/>
        </p:nvPicPr>
        <p:blipFill>
          <a:blip r:embed="rId2" cstate="print"/>
          <a:stretch>
            <a:fillRect/>
          </a:stretch>
        </p:blipFill>
        <p:spPr>
          <a:xfrm>
            <a:off x="-508" y="0"/>
            <a:ext cx="6850743" cy="1139489"/>
          </a:xfrm>
          <a:prstGeom prst="rect">
            <a:avLst/>
          </a:prstGeom>
        </p:spPr>
      </p:pic>
      <p:pic>
        <p:nvPicPr>
          <p:cNvPr id="17" name="Picture 16" descr="Grey Banner.jpg"/>
          <p:cNvPicPr>
            <a:picLocks noChangeAspect="1"/>
          </p:cNvPicPr>
          <p:nvPr userDrawn="1"/>
        </p:nvPicPr>
        <p:blipFill>
          <a:blip r:embed="rId2" cstate="print"/>
          <a:stretch>
            <a:fillRect/>
          </a:stretch>
        </p:blipFill>
        <p:spPr>
          <a:xfrm>
            <a:off x="1059543" y="0"/>
            <a:ext cx="6850743" cy="1139489"/>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7" y="1333501"/>
            <a:ext cx="4100840"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pic>
        <p:nvPicPr>
          <p:cNvPr id="14" name="Picture 13" descr="Person.jpg"/>
          <p:cNvPicPr>
            <a:picLocks noChangeAspect="1"/>
          </p:cNvPicPr>
          <p:nvPr userDrawn="1"/>
        </p:nvPicPr>
        <p:blipFill>
          <a:blip r:embed="rId4" cstate="print"/>
          <a:stretch>
            <a:fillRect/>
          </a:stretch>
        </p:blipFill>
        <p:spPr>
          <a:xfrm>
            <a:off x="8084458" y="373234"/>
            <a:ext cx="566274" cy="680461"/>
          </a:xfrm>
          <a:prstGeom prst="rect">
            <a:avLst/>
          </a:prstGeom>
        </p:spPr>
      </p:pic>
      <p:sp>
        <p:nvSpPr>
          <p:cNvPr id="11" name="Content Placeholder 10"/>
          <p:cNvSpPr>
            <a:spLocks noGrp="1"/>
          </p:cNvSpPr>
          <p:nvPr>
            <p:ph sz="quarter" idx="11"/>
          </p:nvPr>
        </p:nvSpPr>
        <p:spPr>
          <a:xfrm>
            <a:off x="4545012" y="1331649"/>
            <a:ext cx="4332657" cy="37641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pic>
        <p:nvPicPr>
          <p:cNvPr id="8" name="Picture 7" descr="Plane.jpg"/>
          <p:cNvPicPr>
            <a:picLocks noChangeAspect="1"/>
          </p:cNvPicPr>
          <p:nvPr userDrawn="1"/>
        </p:nvPicPr>
        <p:blipFill>
          <a:blip r:embed="rId3" cstate="print"/>
          <a:stretch>
            <a:fillRect/>
          </a:stretch>
        </p:blipFill>
        <p:spPr>
          <a:xfrm>
            <a:off x="7924578" y="454442"/>
            <a:ext cx="789146" cy="568815"/>
          </a:xfrm>
          <a:prstGeom prst="rect">
            <a:avLst/>
          </a:prstGeom>
        </p:spPr>
      </p:pic>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4"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2" cstate="print"/>
          <a:stretch>
            <a:fillRect/>
          </a:stretch>
        </p:blipFill>
        <p:spPr>
          <a:xfrm>
            <a:off x="7799320" y="5386209"/>
            <a:ext cx="1050744" cy="17393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pic>
        <p:nvPicPr>
          <p:cNvPr id="8" name="Picture 7" descr="Plane.jpg"/>
          <p:cNvPicPr>
            <a:picLocks noChangeAspect="1"/>
          </p:cNvPicPr>
          <p:nvPr userDrawn="1"/>
        </p:nvPicPr>
        <p:blipFill>
          <a:blip r:embed="rId3" cstate="print"/>
          <a:stretch>
            <a:fillRect/>
          </a:stretch>
        </p:blipFill>
        <p:spPr>
          <a:xfrm>
            <a:off x="7924578" y="454442"/>
            <a:ext cx="789146" cy="568815"/>
          </a:xfrm>
          <a:prstGeom prst="rect">
            <a:avLst/>
          </a:prstGeom>
        </p:spPr>
      </p:pic>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4"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sp>
        <p:nvSpPr>
          <p:cNvPr id="14" name="Content Placeholder 13"/>
          <p:cNvSpPr>
            <a:spLocks noGrp="1"/>
          </p:cNvSpPr>
          <p:nvPr>
            <p:ph sz="quarter" idx="11"/>
          </p:nvPr>
        </p:nvSpPr>
        <p:spPr>
          <a:xfrm>
            <a:off x="2769833" y="1181100"/>
            <a:ext cx="5689955" cy="4110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7" name="Text Placeholder 16"/>
          <p:cNvSpPr>
            <a:spLocks noGrp="1"/>
          </p:cNvSpPr>
          <p:nvPr>
            <p:ph type="body" sz="quarter" idx="12"/>
          </p:nvPr>
        </p:nvSpPr>
        <p:spPr>
          <a:xfrm>
            <a:off x="142229" y="1181160"/>
            <a:ext cx="2290254" cy="20325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9" name="Picture Placeholder 18"/>
          <p:cNvSpPr>
            <a:spLocks noGrp="1"/>
          </p:cNvSpPr>
          <p:nvPr>
            <p:ph type="pic" sz="quarter" idx="13"/>
          </p:nvPr>
        </p:nvSpPr>
        <p:spPr>
          <a:xfrm>
            <a:off x="4537075" y="2209800"/>
            <a:ext cx="2813050" cy="2460625"/>
          </a:xfrm>
        </p:spPr>
        <p:txBody>
          <a:bodyPr/>
          <a:lstStyle/>
          <a:p>
            <a:r>
              <a:rPr lang="en-US"/>
              <a:t>Click icon to add picture</a:t>
            </a:r>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e Title Slide">
    <p:spTree>
      <p:nvGrpSpPr>
        <p:cNvPr id="1" name=""/>
        <p:cNvGrpSpPr/>
        <p:nvPr/>
      </p:nvGrpSpPr>
      <p:grpSpPr>
        <a:xfrm>
          <a:off x="0" y="0"/>
          <a:ext cx="0" cy="0"/>
          <a:chOff x="0" y="0"/>
          <a:chExt cx="0" cy="0"/>
        </a:xfrm>
      </p:grpSpPr>
      <p:pic>
        <p:nvPicPr>
          <p:cNvPr id="6" name="Picture 5" descr="Front Cover b.jpg"/>
          <p:cNvPicPr>
            <a:picLocks noChangeAspect="1"/>
          </p:cNvPicPr>
          <p:nvPr userDrawn="1"/>
        </p:nvPicPr>
        <p:blipFill>
          <a:blip r:embed="rId2" cstate="print"/>
          <a:stretch>
            <a:fillRect/>
          </a:stretch>
        </p:blipFill>
        <p:spPr>
          <a:xfrm>
            <a:off x="4111113" y="0"/>
            <a:ext cx="5032887" cy="5715000"/>
          </a:xfrm>
          <a:prstGeom prst="rect">
            <a:avLst/>
          </a:prstGeom>
        </p:spPr>
      </p:pic>
      <p:sp>
        <p:nvSpPr>
          <p:cNvPr id="2" name="Title 1"/>
          <p:cNvSpPr>
            <a:spLocks noGrp="1"/>
          </p:cNvSpPr>
          <p:nvPr>
            <p:ph type="ctrTitle"/>
          </p:nvPr>
        </p:nvSpPr>
        <p:spPr>
          <a:xfrm>
            <a:off x="257629" y="4956629"/>
            <a:ext cx="7772400" cy="264433"/>
          </a:xfrm>
        </p:spPr>
        <p:txBody>
          <a:bodyPr>
            <a:noAutofit/>
          </a:bodyPr>
          <a:lstStyle>
            <a:lvl1pPr algn="l">
              <a:defRPr sz="2400" b="1">
                <a:solidFill>
                  <a:schemeClr val="accent1"/>
                </a:solidFill>
                <a:latin typeface="Arial" pitchFamily="34" charset="0"/>
                <a:cs typeface="Arial" pitchFamily="34" charset="0"/>
              </a:defRPr>
            </a:lvl1pPr>
          </a:lstStyle>
          <a:p>
            <a:r>
              <a:rPr lang="en-US"/>
              <a:t>Click to edit Master title style</a:t>
            </a:r>
            <a:endParaRPr lang="en-NZ" dirty="0"/>
          </a:p>
        </p:txBody>
      </p:sp>
      <p:sp>
        <p:nvSpPr>
          <p:cNvPr id="3" name="Subtitle 2"/>
          <p:cNvSpPr>
            <a:spLocks noGrp="1"/>
          </p:cNvSpPr>
          <p:nvPr>
            <p:ph type="subTitle" idx="1"/>
          </p:nvPr>
        </p:nvSpPr>
        <p:spPr>
          <a:xfrm>
            <a:off x="253999" y="5241471"/>
            <a:ext cx="7779657" cy="266700"/>
          </a:xfrm>
        </p:spPr>
        <p:txBody>
          <a:bodyPr>
            <a:normAutofit/>
          </a:bodyPr>
          <a:lstStyle>
            <a:lvl1pPr marL="0" indent="0" algn="l">
              <a:buNone/>
              <a:defRPr sz="800">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pic>
        <p:nvPicPr>
          <p:cNvPr id="9" name="Picture 8" descr="Footer Logo.jpg"/>
          <p:cNvPicPr>
            <a:picLocks noChangeAspect="1"/>
          </p:cNvPicPr>
          <p:nvPr userDrawn="1"/>
        </p:nvPicPr>
        <p:blipFill>
          <a:blip r:embed="rId3" cstate="print"/>
          <a:stretch>
            <a:fillRect/>
          </a:stretch>
        </p:blipFill>
        <p:spPr>
          <a:xfrm>
            <a:off x="312275" y="4693422"/>
            <a:ext cx="1344168" cy="22250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8" name="Picture 7" descr="Back Cover.jpg"/>
          <p:cNvPicPr>
            <a:picLocks noChangeAspect="1"/>
          </p:cNvPicPr>
          <p:nvPr userDrawn="1"/>
        </p:nvPicPr>
        <p:blipFill>
          <a:blip r:embed="rId2" cstate="print"/>
          <a:stretch>
            <a:fillRect/>
          </a:stretch>
        </p:blipFill>
        <p:spPr>
          <a:xfrm>
            <a:off x="4366905" y="0"/>
            <a:ext cx="4777095" cy="5715000"/>
          </a:xfrm>
          <a:prstGeom prst="rect">
            <a:avLst/>
          </a:prstGeom>
        </p:spPr>
      </p:pic>
      <p:pic>
        <p:nvPicPr>
          <p:cNvPr id="9" name="Picture 8" descr="ThankYou.jpg"/>
          <p:cNvPicPr>
            <a:picLocks noChangeAspect="1"/>
          </p:cNvPicPr>
          <p:nvPr userDrawn="1"/>
        </p:nvPicPr>
        <p:blipFill>
          <a:blip r:embed="rId3" cstate="print"/>
          <a:stretch>
            <a:fillRect/>
          </a:stretch>
        </p:blipFill>
        <p:spPr>
          <a:xfrm>
            <a:off x="333829" y="4963886"/>
            <a:ext cx="1425946" cy="31164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7" y="1333501"/>
            <a:ext cx="8552074"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pic>
        <p:nvPicPr>
          <p:cNvPr id="8" name="Picture 7" descr="Plane.jpg"/>
          <p:cNvPicPr>
            <a:picLocks noChangeAspect="1"/>
          </p:cNvPicPr>
          <p:nvPr userDrawn="1"/>
        </p:nvPicPr>
        <p:blipFill>
          <a:blip r:embed="rId3" cstate="print"/>
          <a:stretch>
            <a:fillRect/>
          </a:stretch>
        </p:blipFill>
        <p:spPr>
          <a:xfrm>
            <a:off x="7924578" y="454442"/>
            <a:ext cx="789146" cy="568815"/>
          </a:xfrm>
          <a:prstGeom prst="rect">
            <a:avLst/>
          </a:prstGeom>
        </p:spPr>
      </p:pic>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4"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no icon">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7" y="1333501"/>
            <a:ext cx="8552074"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multimode icons">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7" y="1333501"/>
            <a:ext cx="8552074"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pic>
        <p:nvPicPr>
          <p:cNvPr id="11" name="Picture 8" descr="O:\COMMUNICATIONS MANAGEMENT CURRENT\Tools and Resources\Assets_MoT\MoT icons\MoT Mode icons\PNGs\Master Icons-01.png"/>
          <p:cNvPicPr>
            <a:picLocks noChangeAspect="1" noChangeArrowheads="1"/>
          </p:cNvPicPr>
          <p:nvPr userDrawn="1"/>
        </p:nvPicPr>
        <p:blipFill>
          <a:blip r:embed="rId4" cstate="print"/>
          <a:srcRect/>
          <a:stretch>
            <a:fillRect/>
          </a:stretch>
        </p:blipFill>
        <p:spPr bwMode="auto">
          <a:xfrm>
            <a:off x="8367746" y="594800"/>
            <a:ext cx="256598" cy="281507"/>
          </a:xfrm>
          <a:prstGeom prst="rect">
            <a:avLst/>
          </a:prstGeom>
          <a:noFill/>
        </p:spPr>
      </p:pic>
      <p:pic>
        <p:nvPicPr>
          <p:cNvPr id="14" name="Picture 9" descr="O:\COMMUNICATIONS MANAGEMENT CURRENT\Tools and Resources\Assets_MoT\MoT icons\MoT Mode icons\PNGs\Master Icons-02.png"/>
          <p:cNvPicPr>
            <a:picLocks noChangeAspect="1" noChangeArrowheads="1"/>
          </p:cNvPicPr>
          <p:nvPr userDrawn="1"/>
        </p:nvPicPr>
        <p:blipFill>
          <a:blip r:embed="rId5" cstate="print"/>
          <a:srcRect/>
          <a:stretch>
            <a:fillRect/>
          </a:stretch>
        </p:blipFill>
        <p:spPr bwMode="auto">
          <a:xfrm>
            <a:off x="8049690" y="594800"/>
            <a:ext cx="256598" cy="281507"/>
          </a:xfrm>
          <a:prstGeom prst="rect">
            <a:avLst/>
          </a:prstGeom>
          <a:noFill/>
        </p:spPr>
      </p:pic>
      <p:pic>
        <p:nvPicPr>
          <p:cNvPr id="15" name="Picture 10" descr="O:\COMMUNICATIONS MANAGEMENT CURRENT\Tools and Resources\Assets_MoT\MoT icons\MoT Mode icons\PNGs\Master Icons-03.png"/>
          <p:cNvPicPr>
            <a:picLocks noChangeAspect="1" noChangeArrowheads="1"/>
          </p:cNvPicPr>
          <p:nvPr userDrawn="1"/>
        </p:nvPicPr>
        <p:blipFill>
          <a:blip r:embed="rId6" cstate="print"/>
          <a:srcRect/>
          <a:stretch>
            <a:fillRect/>
          </a:stretch>
        </p:blipFill>
        <p:spPr bwMode="auto">
          <a:xfrm>
            <a:off x="8685802" y="594800"/>
            <a:ext cx="261738" cy="281507"/>
          </a:xfrm>
          <a:prstGeom prst="rect">
            <a:avLst/>
          </a:prstGeom>
          <a:noFill/>
        </p:spPr>
      </p:pic>
      <p:pic>
        <p:nvPicPr>
          <p:cNvPr id="17" name="Picture 11" descr="O:\COMMUNICATIONS MANAGEMENT CURRENT\Tools and Resources\Assets_MoT\MoT icons\MoT Mode icons\PNGs\Master Icons-04.png"/>
          <p:cNvPicPr>
            <a:picLocks noChangeAspect="1" noChangeArrowheads="1"/>
          </p:cNvPicPr>
          <p:nvPr userDrawn="1"/>
        </p:nvPicPr>
        <p:blipFill>
          <a:blip r:embed="rId7" cstate="print"/>
          <a:srcRect/>
          <a:stretch>
            <a:fillRect/>
          </a:stretch>
        </p:blipFill>
        <p:spPr bwMode="auto">
          <a:xfrm>
            <a:off x="8703355" y="221944"/>
            <a:ext cx="256598" cy="281507"/>
          </a:xfrm>
          <a:prstGeom prst="rect">
            <a:avLst/>
          </a:prstGeom>
          <a:noFill/>
        </p:spPr>
      </p:pic>
      <p:pic>
        <p:nvPicPr>
          <p:cNvPr id="18" name="Picture 12" descr="O:\COMMUNICATIONS MANAGEMENT CURRENT\Tools and Resources\Assets_MoT\MoT icons\MoT Mode icons\PNGs\Master Icons-05.png"/>
          <p:cNvPicPr>
            <a:picLocks noChangeAspect="1" noChangeArrowheads="1"/>
          </p:cNvPicPr>
          <p:nvPr userDrawn="1"/>
        </p:nvPicPr>
        <p:blipFill>
          <a:blip r:embed="rId8" cstate="print"/>
          <a:srcRect/>
          <a:stretch>
            <a:fillRect/>
          </a:stretch>
        </p:blipFill>
        <p:spPr bwMode="auto">
          <a:xfrm>
            <a:off x="8397013" y="221944"/>
            <a:ext cx="256598" cy="281507"/>
          </a:xfrm>
          <a:prstGeom prst="rect">
            <a:avLst/>
          </a:prstGeom>
          <a:noFill/>
        </p:spPr>
      </p:pic>
      <p:pic>
        <p:nvPicPr>
          <p:cNvPr id="19" name="Picture 13" descr="O:\COMMUNICATIONS MANAGEMENT CURRENT\Tools and Resources\Assets_MoT\MoT icons\MoT Mode icons\PNGs\Master Icons-06.png"/>
          <p:cNvPicPr>
            <a:picLocks noChangeAspect="1" noChangeArrowheads="1"/>
          </p:cNvPicPr>
          <p:nvPr userDrawn="1"/>
        </p:nvPicPr>
        <p:blipFill>
          <a:blip r:embed="rId9" cstate="print"/>
          <a:srcRect/>
          <a:stretch>
            <a:fillRect/>
          </a:stretch>
        </p:blipFill>
        <p:spPr bwMode="auto">
          <a:xfrm>
            <a:off x="8031364" y="221944"/>
            <a:ext cx="315905" cy="281507"/>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eal">
    <p:spTree>
      <p:nvGrpSpPr>
        <p:cNvPr id="1" name=""/>
        <p:cNvGrpSpPr/>
        <p:nvPr/>
      </p:nvGrpSpPr>
      <p:grpSpPr>
        <a:xfrm>
          <a:off x="0" y="0"/>
          <a:ext cx="0" cy="0"/>
          <a:chOff x="0" y="0"/>
          <a:chExt cx="0" cy="0"/>
        </a:xfrm>
      </p:grpSpPr>
      <p:pic>
        <p:nvPicPr>
          <p:cNvPr id="18" name="Picture 17" descr="Teal Banner.jpg"/>
          <p:cNvPicPr>
            <a:picLocks noChangeAspect="1"/>
          </p:cNvPicPr>
          <p:nvPr userDrawn="1"/>
        </p:nvPicPr>
        <p:blipFill>
          <a:blip r:embed="rId2" cstate="print"/>
          <a:stretch>
            <a:fillRect/>
          </a:stretch>
        </p:blipFill>
        <p:spPr>
          <a:xfrm>
            <a:off x="-508" y="1"/>
            <a:ext cx="6916993" cy="1112524"/>
          </a:xfrm>
          <a:prstGeom prst="rect">
            <a:avLst/>
          </a:prstGeom>
        </p:spPr>
      </p:pic>
      <p:pic>
        <p:nvPicPr>
          <p:cNvPr id="17" name="Picture 16" descr="Teal Banner.jpg"/>
          <p:cNvPicPr>
            <a:picLocks noChangeAspect="1"/>
          </p:cNvPicPr>
          <p:nvPr userDrawn="1"/>
        </p:nvPicPr>
        <p:blipFill>
          <a:blip r:embed="rId2" cstate="print"/>
          <a:stretch>
            <a:fillRect/>
          </a:stretch>
        </p:blipFill>
        <p:spPr>
          <a:xfrm>
            <a:off x="1059543" y="1"/>
            <a:ext cx="6916993" cy="1112524"/>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pic>
        <p:nvPicPr>
          <p:cNvPr id="14" name="Picture 13" descr="Yacht.jpg"/>
          <p:cNvPicPr>
            <a:picLocks noChangeAspect="1"/>
          </p:cNvPicPr>
          <p:nvPr userDrawn="1"/>
        </p:nvPicPr>
        <p:blipFill>
          <a:blip r:embed="rId4" cstate="print"/>
          <a:stretch>
            <a:fillRect/>
          </a:stretch>
        </p:blipFill>
        <p:spPr>
          <a:xfrm>
            <a:off x="8019143" y="368661"/>
            <a:ext cx="648280" cy="70052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teal - no icon">
    <p:spTree>
      <p:nvGrpSpPr>
        <p:cNvPr id="1" name=""/>
        <p:cNvGrpSpPr/>
        <p:nvPr/>
      </p:nvGrpSpPr>
      <p:grpSpPr>
        <a:xfrm>
          <a:off x="0" y="0"/>
          <a:ext cx="0" cy="0"/>
          <a:chOff x="0" y="0"/>
          <a:chExt cx="0" cy="0"/>
        </a:xfrm>
      </p:grpSpPr>
      <p:pic>
        <p:nvPicPr>
          <p:cNvPr id="18" name="Picture 17" descr="Teal Banner.jpg"/>
          <p:cNvPicPr>
            <a:picLocks noChangeAspect="1"/>
          </p:cNvPicPr>
          <p:nvPr userDrawn="1"/>
        </p:nvPicPr>
        <p:blipFill>
          <a:blip r:embed="rId2" cstate="print"/>
          <a:stretch>
            <a:fillRect/>
          </a:stretch>
        </p:blipFill>
        <p:spPr>
          <a:xfrm>
            <a:off x="-508" y="1"/>
            <a:ext cx="6916993" cy="1112524"/>
          </a:xfrm>
          <a:prstGeom prst="rect">
            <a:avLst/>
          </a:prstGeom>
        </p:spPr>
      </p:pic>
      <p:pic>
        <p:nvPicPr>
          <p:cNvPr id="17" name="Picture 16" descr="Teal Banner.jpg"/>
          <p:cNvPicPr>
            <a:picLocks noChangeAspect="1"/>
          </p:cNvPicPr>
          <p:nvPr userDrawn="1"/>
        </p:nvPicPr>
        <p:blipFill>
          <a:blip r:embed="rId2" cstate="print"/>
          <a:stretch>
            <a:fillRect/>
          </a:stretch>
        </p:blipFill>
        <p:spPr>
          <a:xfrm>
            <a:off x="1059543" y="1"/>
            <a:ext cx="6916993" cy="1112524"/>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pic>
        <p:nvPicPr>
          <p:cNvPr id="19" name="Picture 18" descr="Dark Green Banner.jpg"/>
          <p:cNvPicPr>
            <a:picLocks noChangeAspect="1"/>
          </p:cNvPicPr>
          <p:nvPr userDrawn="1"/>
        </p:nvPicPr>
        <p:blipFill>
          <a:blip r:embed="rId2" cstate="print"/>
          <a:stretch>
            <a:fillRect/>
          </a:stretch>
        </p:blipFill>
        <p:spPr>
          <a:xfrm>
            <a:off x="-508" y="0"/>
            <a:ext cx="6850743" cy="1119900"/>
          </a:xfrm>
          <a:prstGeom prst="rect">
            <a:avLst/>
          </a:prstGeom>
        </p:spPr>
      </p:pic>
      <p:pic>
        <p:nvPicPr>
          <p:cNvPr id="15" name="Picture 14" descr="Dark Green Banner.jpg"/>
          <p:cNvPicPr>
            <a:picLocks noChangeAspect="1"/>
          </p:cNvPicPr>
          <p:nvPr userDrawn="1"/>
        </p:nvPicPr>
        <p:blipFill>
          <a:blip r:embed="rId2" cstate="print"/>
          <a:stretch>
            <a:fillRect/>
          </a:stretch>
        </p:blipFill>
        <p:spPr>
          <a:xfrm>
            <a:off x="1059543" y="0"/>
            <a:ext cx="6850743" cy="1119900"/>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pic>
        <p:nvPicPr>
          <p:cNvPr id="11" name="Picture 10" descr="Car.jpg"/>
          <p:cNvPicPr>
            <a:picLocks noChangeAspect="1"/>
          </p:cNvPicPr>
          <p:nvPr userDrawn="1"/>
        </p:nvPicPr>
        <p:blipFill>
          <a:blip r:embed="rId4" cstate="print"/>
          <a:stretch>
            <a:fillRect/>
          </a:stretch>
        </p:blipFill>
        <p:spPr>
          <a:xfrm>
            <a:off x="7946571" y="431873"/>
            <a:ext cx="821436" cy="59124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Green - no icon">
    <p:spTree>
      <p:nvGrpSpPr>
        <p:cNvPr id="1" name=""/>
        <p:cNvGrpSpPr/>
        <p:nvPr/>
      </p:nvGrpSpPr>
      <p:grpSpPr>
        <a:xfrm>
          <a:off x="0" y="0"/>
          <a:ext cx="0" cy="0"/>
          <a:chOff x="0" y="0"/>
          <a:chExt cx="0" cy="0"/>
        </a:xfrm>
      </p:grpSpPr>
      <p:pic>
        <p:nvPicPr>
          <p:cNvPr id="19" name="Picture 18" descr="Dark Green Banner.jpg"/>
          <p:cNvPicPr>
            <a:picLocks noChangeAspect="1"/>
          </p:cNvPicPr>
          <p:nvPr userDrawn="1"/>
        </p:nvPicPr>
        <p:blipFill>
          <a:blip r:embed="rId2" cstate="print"/>
          <a:stretch>
            <a:fillRect/>
          </a:stretch>
        </p:blipFill>
        <p:spPr>
          <a:xfrm>
            <a:off x="-508" y="0"/>
            <a:ext cx="6850743" cy="1119900"/>
          </a:xfrm>
          <a:prstGeom prst="rect">
            <a:avLst/>
          </a:prstGeom>
        </p:spPr>
      </p:pic>
      <p:pic>
        <p:nvPicPr>
          <p:cNvPr id="15" name="Picture 14" descr="Dark Green Banner.jpg"/>
          <p:cNvPicPr>
            <a:picLocks noChangeAspect="1"/>
          </p:cNvPicPr>
          <p:nvPr userDrawn="1"/>
        </p:nvPicPr>
        <p:blipFill>
          <a:blip r:embed="rId2" cstate="print"/>
          <a:stretch>
            <a:fillRect/>
          </a:stretch>
        </p:blipFill>
        <p:spPr>
          <a:xfrm>
            <a:off x="1059543" y="0"/>
            <a:ext cx="6850743" cy="1119900"/>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600">
                <a:solidFill>
                  <a:schemeClr val="tx1">
                    <a:tint val="75000"/>
                  </a:schemeClr>
                </a:solidFill>
                <a:latin typeface="Arial" pitchFamily="34" charset="0"/>
                <a:cs typeface="Arial" pitchFamily="34" charset="0"/>
              </a:defRPr>
            </a:lvl1pPr>
          </a:lstStyle>
          <a:p>
            <a:fld id="{F649A257-63DF-4A99-9F31-DBEC07784C62}" type="datetimeFigureOut">
              <a:rPr lang="en-NZ" smtClean="0"/>
              <a:pPr/>
              <a:t>24/05/2019</a:t>
            </a:fld>
            <a:endParaRPr lang="en-NZ"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600">
                <a:solidFill>
                  <a:schemeClr val="tx1">
                    <a:tint val="75000"/>
                  </a:schemeClr>
                </a:solidFill>
                <a:latin typeface="Arial" pitchFamily="34" charset="0"/>
                <a:cs typeface="Arial" pitchFamily="34" charset="0"/>
              </a:defRPr>
            </a:lvl1pPr>
          </a:lstStyle>
          <a:p>
            <a:endParaRPr lang="en-NZ"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600">
                <a:solidFill>
                  <a:schemeClr val="tx1">
                    <a:tint val="75000"/>
                  </a:schemeClr>
                </a:solidFill>
                <a:latin typeface="Arial" pitchFamily="34" charset="0"/>
                <a:cs typeface="Arial" pitchFamily="34" charset="0"/>
              </a:defRPr>
            </a:lvl1pPr>
          </a:lstStyle>
          <a:p>
            <a:fld id="{C223B1CA-7377-4148-B556-93BD284390F8}"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71" r:id="rId5"/>
    <p:sldLayoutId id="2147483661" r:id="rId6"/>
    <p:sldLayoutId id="2147483672" r:id="rId7"/>
    <p:sldLayoutId id="2147483662" r:id="rId8"/>
    <p:sldLayoutId id="2147483673" r:id="rId9"/>
    <p:sldLayoutId id="2147483663" r:id="rId10"/>
    <p:sldLayoutId id="2147483674" r:id="rId11"/>
    <p:sldLayoutId id="2147483664" r:id="rId12"/>
    <p:sldLayoutId id="2147483675" r:id="rId13"/>
    <p:sldLayoutId id="2147483665" r:id="rId14"/>
    <p:sldLayoutId id="2147483676" r:id="rId15"/>
    <p:sldLayoutId id="2147483666" r:id="rId16"/>
    <p:sldLayoutId id="2147483667" r:id="rId17"/>
    <p:sldLayoutId id="2147483669" r:id="rId18"/>
    <p:sldLayoutId id="2147483668" r:id="rId19"/>
    <p:sldLayoutId id="2147483651" r:id="rId20"/>
  </p:sldLayoutIdLst>
  <p:txStyles>
    <p:title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700" b="1" kern="1200">
          <a:solidFill>
            <a:schemeClr val="tx2"/>
          </a:solidFill>
          <a:latin typeface="Arial" pitchFamily="34" charset="0"/>
          <a:ea typeface="+mn-ea"/>
          <a:cs typeface="Arial" pitchFamily="34" charset="0"/>
        </a:defRPr>
      </a:lvl1pPr>
      <a:lvl2pPr marL="180975" indent="-180975" algn="l" defTabSz="914400" rtl="0" eaLnBrk="1" latinLnBrk="0" hangingPunct="1">
        <a:spcBef>
          <a:spcPct val="20000"/>
        </a:spcBef>
        <a:buClr>
          <a:schemeClr val="accent1"/>
        </a:buClr>
        <a:buSzPct val="60000"/>
        <a:buFont typeface="Arial" pitchFamily="34" charset="0"/>
        <a:buChar char="►"/>
        <a:defRPr sz="1700" kern="1200">
          <a:solidFill>
            <a:schemeClr val="tx2"/>
          </a:solidFill>
          <a:latin typeface="Arial" pitchFamily="34" charset="0"/>
          <a:ea typeface="+mn-ea"/>
          <a:cs typeface="Arial" pitchFamily="34" charset="0"/>
        </a:defRPr>
      </a:lvl2pPr>
      <a:lvl3pPr marL="355600" indent="-174625" algn="l" defTabSz="914400" rtl="0" eaLnBrk="1" latinLnBrk="0" hangingPunct="1">
        <a:spcBef>
          <a:spcPct val="20000"/>
        </a:spcBef>
        <a:buClr>
          <a:schemeClr val="accent3"/>
        </a:buClr>
        <a:buSzPct val="60000"/>
        <a:buFont typeface="Arial" pitchFamily="34" charset="0"/>
        <a:buChar char="►"/>
        <a:defRPr sz="1700" i="1" kern="1200">
          <a:solidFill>
            <a:schemeClr val="tx2"/>
          </a:solidFill>
          <a:latin typeface="Arial" pitchFamily="34" charset="0"/>
          <a:ea typeface="+mn-ea"/>
          <a:cs typeface="Arial" pitchFamily="34" charset="0"/>
        </a:defRPr>
      </a:lvl3pPr>
      <a:lvl4pPr marL="0" indent="0" algn="l" defTabSz="914400" rtl="0" eaLnBrk="1" latinLnBrk="0" hangingPunct="1">
        <a:spcBef>
          <a:spcPct val="20000"/>
        </a:spcBef>
        <a:buFont typeface="Arial" pitchFamily="34" charset="0"/>
        <a:buNone/>
        <a:defRPr sz="1700" kern="1200">
          <a:solidFill>
            <a:schemeClr val="tx2"/>
          </a:solidFill>
          <a:latin typeface="Arial" pitchFamily="34" charset="0"/>
          <a:ea typeface="+mn-ea"/>
          <a:cs typeface="Arial" pitchFamily="34" charset="0"/>
        </a:defRPr>
      </a:lvl4pPr>
      <a:lvl5pPr marL="0" indent="0" algn="l" defTabSz="914400" rtl="0" eaLnBrk="1" latinLnBrk="0" hangingPunct="1">
        <a:spcBef>
          <a:spcPct val="20000"/>
        </a:spcBef>
        <a:buFont typeface="Arial" pitchFamily="34" charset="0"/>
        <a:buNone/>
        <a:defRPr sz="17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520" y="337220"/>
            <a:ext cx="4896543" cy="1800200"/>
          </a:xfrm>
        </p:spPr>
        <p:txBody>
          <a:bodyPr/>
          <a:lstStyle/>
          <a:p>
            <a:r>
              <a:rPr lang="en-NZ" dirty="0"/>
              <a:t>Findings from the </a:t>
            </a:r>
            <a:r>
              <a:rPr lang="en-NZ" dirty="0" smtClean="0"/>
              <a:t>Panel </a:t>
            </a:r>
            <a:r>
              <a:rPr lang="en-NZ" dirty="0"/>
              <a:t>Survey: </a:t>
            </a:r>
            <a:r>
              <a:rPr lang="en-NZ" dirty="0" smtClean="0"/>
              <a:t>Transport Sharing and You</a:t>
            </a:r>
            <a:endParaRPr lang="en-N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Gender differences</a:t>
            </a:r>
            <a:endParaRPr lang="en-NZ" dirty="0"/>
          </a:p>
        </p:txBody>
      </p:sp>
      <p:sp>
        <p:nvSpPr>
          <p:cNvPr id="3" name="Content Placeholder 2"/>
          <p:cNvSpPr>
            <a:spLocks noGrp="1"/>
          </p:cNvSpPr>
          <p:nvPr>
            <p:ph idx="1"/>
          </p:nvPr>
        </p:nvSpPr>
        <p:spPr>
          <a:xfrm>
            <a:off x="1590789" y="3556280"/>
            <a:ext cx="5442398" cy="1152128"/>
          </a:xfrm>
        </p:spPr>
        <p:txBody>
          <a:bodyPr>
            <a:normAutofit/>
          </a:bodyPr>
          <a:lstStyle/>
          <a:p>
            <a:endParaRPr lang="en-NZ" dirty="0" smtClean="0"/>
          </a:p>
          <a:p>
            <a:pPr marL="285750" indent="-285750">
              <a:buSzPct val="60000"/>
              <a:buFont typeface="Wingdings" panose="05000000000000000000" pitchFamily="2" charset="2"/>
              <a:buChar char="§"/>
            </a:pPr>
            <a:r>
              <a:rPr lang="en-NZ" sz="1800" b="0" dirty="0">
                <a:solidFill>
                  <a:schemeClr val="tx1"/>
                </a:solidFill>
                <a:latin typeface="+mn-lt"/>
                <a:cs typeface="+mn-cs"/>
              </a:rPr>
              <a:t>Attractiveness, Heard of, knowledge are all equal</a:t>
            </a:r>
            <a:endParaRPr lang="en-NZ" sz="1800" b="0" dirty="0">
              <a:solidFill>
                <a:schemeClr val="tx1"/>
              </a:solidFill>
              <a:latin typeface="+mn-lt"/>
              <a:cs typeface="+mn-cs"/>
            </a:endParaRPr>
          </a:p>
        </p:txBody>
      </p:sp>
      <p:sp>
        <p:nvSpPr>
          <p:cNvPr id="6" name="Rectangle 5"/>
          <p:cNvSpPr/>
          <p:nvPr/>
        </p:nvSpPr>
        <p:spPr>
          <a:xfrm>
            <a:off x="1043608" y="2422150"/>
            <a:ext cx="7920880" cy="1200329"/>
          </a:xfrm>
          <a:prstGeom prst="rect">
            <a:avLst/>
          </a:prstGeom>
        </p:spPr>
        <p:txBody>
          <a:bodyPr wrap="square">
            <a:spAutoFit/>
          </a:bodyPr>
          <a:lstStyle/>
          <a:p>
            <a:pPr marL="285750" indent="-285750">
              <a:buSzPct val="60000"/>
              <a:buFont typeface="Wingdings" panose="05000000000000000000" pitchFamily="2" charset="2"/>
              <a:buChar char="§"/>
            </a:pPr>
            <a:r>
              <a:rPr lang="en-NZ" dirty="0"/>
              <a:t>Women less likely to know whether technology is available</a:t>
            </a:r>
          </a:p>
          <a:p>
            <a:pPr marL="285750" indent="-285750">
              <a:buSzPct val="60000"/>
              <a:buFont typeface="Wingdings" panose="05000000000000000000" pitchFamily="2" charset="2"/>
              <a:buChar char="§"/>
            </a:pPr>
            <a:r>
              <a:rPr lang="en-NZ" dirty="0"/>
              <a:t>More women heard of ride sharing </a:t>
            </a:r>
          </a:p>
          <a:p>
            <a:pPr marL="285750" indent="-285750">
              <a:buSzPct val="60000"/>
              <a:buFont typeface="Wingdings" panose="05000000000000000000" pitchFamily="2" charset="2"/>
              <a:buChar char="§"/>
            </a:pPr>
            <a:r>
              <a:rPr lang="en-NZ" dirty="0"/>
              <a:t>Women more likely to have used ride sharing and intend to use ride sharing in the future </a:t>
            </a:r>
          </a:p>
        </p:txBody>
      </p:sp>
      <p:sp>
        <p:nvSpPr>
          <p:cNvPr id="7" name="TextBox 6"/>
          <p:cNvSpPr txBox="1"/>
          <p:nvPr/>
        </p:nvSpPr>
        <p:spPr>
          <a:xfrm>
            <a:off x="992665" y="1510942"/>
            <a:ext cx="3910700" cy="646331"/>
          </a:xfrm>
          <a:prstGeom prst="rect">
            <a:avLst/>
          </a:prstGeom>
          <a:noFill/>
        </p:spPr>
        <p:txBody>
          <a:bodyPr wrap="square" rtlCol="0">
            <a:spAutoFit/>
          </a:bodyPr>
          <a:lstStyle/>
          <a:p>
            <a:pPr marL="285750" indent="-285750">
              <a:spcBef>
                <a:spcPts val="600"/>
              </a:spcBef>
              <a:buSzPct val="60000"/>
              <a:buFont typeface="Wingdings" panose="05000000000000000000" pitchFamily="2" charset="2"/>
              <a:buChar char="§"/>
            </a:pPr>
            <a:r>
              <a:rPr lang="en-NZ" dirty="0" smtClean="0"/>
              <a:t>Men </a:t>
            </a:r>
            <a:r>
              <a:rPr lang="en-NZ" dirty="0"/>
              <a:t>slightly more knowledgeable about ride hailing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82" y="1490209"/>
            <a:ext cx="677900" cy="77759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563" y="2425452"/>
            <a:ext cx="653500" cy="78615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734" y="3693053"/>
            <a:ext cx="677900" cy="77759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2063" y="3684493"/>
            <a:ext cx="653500" cy="786151"/>
          </a:xfrm>
          <a:prstGeom prst="rect">
            <a:avLst/>
          </a:prstGeom>
        </p:spPr>
      </p:pic>
    </p:spTree>
    <p:extLst>
      <p:ext uri="{BB962C8B-B14F-4D97-AF65-F5344CB8AC3E}">
        <p14:creationId xmlns:p14="http://schemas.microsoft.com/office/powerpoint/2010/main" val="48596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Age differences</a:t>
            </a:r>
            <a:endParaRPr lang="en-NZ" dirty="0"/>
          </a:p>
        </p:txBody>
      </p:sp>
      <p:sp>
        <p:nvSpPr>
          <p:cNvPr id="3" name="Content Placeholder 2"/>
          <p:cNvSpPr>
            <a:spLocks noGrp="1"/>
          </p:cNvSpPr>
          <p:nvPr>
            <p:ph idx="1"/>
          </p:nvPr>
        </p:nvSpPr>
        <p:spPr>
          <a:xfrm>
            <a:off x="257584" y="1604765"/>
            <a:ext cx="2147600" cy="3771636"/>
          </a:xfrm>
        </p:spPr>
        <p:txBody>
          <a:bodyPr>
            <a:normAutofit/>
          </a:bodyPr>
          <a:lstStyle/>
          <a:p>
            <a:pPr marL="285750" indent="-285750">
              <a:buFont typeface="Wingdings" panose="05000000000000000000" pitchFamily="2" charset="2"/>
              <a:buChar char="§"/>
            </a:pPr>
            <a:r>
              <a:rPr lang="en-NZ" sz="1600" b="0" dirty="0">
                <a:solidFill>
                  <a:schemeClr val="tx1"/>
                </a:solidFill>
                <a:latin typeface="+mj-lt"/>
                <a:cs typeface="+mn-cs"/>
              </a:rPr>
              <a:t>Younger </a:t>
            </a:r>
            <a:r>
              <a:rPr lang="en-NZ" sz="1600" b="0" dirty="0" smtClean="0">
                <a:solidFill>
                  <a:schemeClr val="tx1"/>
                </a:solidFill>
                <a:latin typeface="+mj-lt"/>
                <a:cs typeface="+mn-cs"/>
              </a:rPr>
              <a:t>adults know </a:t>
            </a:r>
            <a:r>
              <a:rPr lang="en-NZ" sz="1600" b="0" dirty="0">
                <a:solidFill>
                  <a:schemeClr val="tx1"/>
                </a:solidFill>
                <a:latin typeface="+mj-lt"/>
                <a:cs typeface="+mn-cs"/>
              </a:rPr>
              <a:t>more about these </a:t>
            </a:r>
            <a:r>
              <a:rPr lang="en-NZ" sz="1600" b="0" dirty="0" smtClean="0">
                <a:solidFill>
                  <a:schemeClr val="tx1"/>
                </a:solidFill>
                <a:latin typeface="+mj-lt"/>
                <a:cs typeface="+mn-cs"/>
              </a:rPr>
              <a:t>technologies</a:t>
            </a:r>
          </a:p>
          <a:p>
            <a:pPr marL="285750" indent="-285750">
              <a:buFont typeface="Wingdings" panose="05000000000000000000" pitchFamily="2" charset="2"/>
              <a:buChar char="§"/>
            </a:pPr>
            <a:r>
              <a:rPr lang="en-NZ" sz="1600" b="0" dirty="0" smtClean="0">
                <a:solidFill>
                  <a:schemeClr val="tx1"/>
                </a:solidFill>
                <a:latin typeface="+mj-lt"/>
              </a:rPr>
              <a:t>Younger </a:t>
            </a:r>
            <a:r>
              <a:rPr lang="en-NZ" sz="1600" b="0" dirty="0">
                <a:solidFill>
                  <a:schemeClr val="tx1"/>
                </a:solidFill>
                <a:latin typeface="+mj-lt"/>
              </a:rPr>
              <a:t>adults </a:t>
            </a:r>
            <a:r>
              <a:rPr lang="en-NZ" sz="1600" b="0" dirty="0" smtClean="0">
                <a:solidFill>
                  <a:schemeClr val="tx1"/>
                </a:solidFill>
                <a:latin typeface="+mj-lt"/>
                <a:cs typeface="+mn-cs"/>
              </a:rPr>
              <a:t>find </a:t>
            </a:r>
            <a:r>
              <a:rPr lang="en-NZ" sz="1600" b="0" dirty="0">
                <a:solidFill>
                  <a:schemeClr val="tx1"/>
                </a:solidFill>
                <a:latin typeface="+mj-lt"/>
                <a:cs typeface="+mn-cs"/>
              </a:rPr>
              <a:t>them more </a:t>
            </a:r>
            <a:r>
              <a:rPr lang="en-NZ" sz="1600" b="0" dirty="0" smtClean="0">
                <a:solidFill>
                  <a:schemeClr val="tx1"/>
                </a:solidFill>
                <a:latin typeface="+mj-lt"/>
                <a:cs typeface="+mn-cs"/>
              </a:rPr>
              <a:t>attractive</a:t>
            </a:r>
          </a:p>
          <a:p>
            <a:pPr marL="285750" indent="-285750">
              <a:buFont typeface="Wingdings" panose="05000000000000000000" pitchFamily="2" charset="2"/>
              <a:buChar char="§"/>
            </a:pPr>
            <a:r>
              <a:rPr lang="en-NZ" sz="1600" b="0" dirty="0" smtClean="0">
                <a:solidFill>
                  <a:schemeClr val="tx1"/>
                </a:solidFill>
                <a:latin typeface="+mj-lt"/>
                <a:cs typeface="+mn-cs"/>
              </a:rPr>
              <a:t> </a:t>
            </a:r>
            <a:r>
              <a:rPr lang="en-NZ" sz="1600" b="0" dirty="0">
                <a:solidFill>
                  <a:schemeClr val="tx1"/>
                </a:solidFill>
                <a:latin typeface="+mj-lt"/>
              </a:rPr>
              <a:t>Younger adults </a:t>
            </a:r>
            <a:r>
              <a:rPr lang="en-NZ" sz="1600" b="0" dirty="0" smtClean="0">
                <a:solidFill>
                  <a:schemeClr val="tx1"/>
                </a:solidFill>
                <a:latin typeface="+mj-lt"/>
                <a:cs typeface="+mn-cs"/>
              </a:rPr>
              <a:t>are </a:t>
            </a:r>
            <a:r>
              <a:rPr lang="en-NZ" sz="1600" b="0" dirty="0">
                <a:solidFill>
                  <a:schemeClr val="tx1"/>
                </a:solidFill>
                <a:latin typeface="+mj-lt"/>
                <a:cs typeface="+mn-cs"/>
              </a:rPr>
              <a:t>more likely to intend to use them more in the future</a:t>
            </a:r>
          </a:p>
        </p:txBody>
      </p:sp>
      <p:sp>
        <p:nvSpPr>
          <p:cNvPr id="9" name="Rectangle 8"/>
          <p:cNvSpPr/>
          <p:nvPr/>
        </p:nvSpPr>
        <p:spPr>
          <a:xfrm>
            <a:off x="2949443" y="3778630"/>
            <a:ext cx="3099385" cy="1126462"/>
          </a:xfrm>
          <a:prstGeom prst="rect">
            <a:avLst/>
          </a:prstGeom>
        </p:spPr>
        <p:txBody>
          <a:bodyPr wrap="square">
            <a:spAutoFit/>
          </a:bodyPr>
          <a:lstStyle/>
          <a:p>
            <a:pPr marL="285750" indent="-285750" algn="ctr">
              <a:spcBef>
                <a:spcPct val="20000"/>
              </a:spcBef>
              <a:buFont typeface="Wingdings" panose="05000000000000000000" pitchFamily="2" charset="2"/>
              <a:buChar char="§"/>
            </a:pPr>
            <a:r>
              <a:rPr lang="en-NZ" sz="1600" dirty="0">
                <a:latin typeface="+mj-lt"/>
              </a:rPr>
              <a:t>Equal heard of Bike Sharing and Ride Hailing</a:t>
            </a:r>
          </a:p>
          <a:p>
            <a:pPr marL="285750" indent="-285750" algn="ctr">
              <a:spcBef>
                <a:spcPct val="20000"/>
              </a:spcBef>
              <a:buFont typeface="Wingdings" panose="05000000000000000000" pitchFamily="2" charset="2"/>
              <a:buChar char="§"/>
            </a:pPr>
            <a:r>
              <a:rPr lang="en-NZ" sz="1600" dirty="0">
                <a:latin typeface="+mj-lt"/>
              </a:rPr>
              <a:t>Equal usage of Car Sharing and Ride Sharing</a:t>
            </a:r>
          </a:p>
        </p:txBody>
      </p:sp>
      <p:sp>
        <p:nvSpPr>
          <p:cNvPr id="6" name="TextBox 5"/>
          <p:cNvSpPr txBox="1"/>
          <p:nvPr/>
        </p:nvSpPr>
        <p:spPr>
          <a:xfrm rot="1454752">
            <a:off x="3593455" y="1591981"/>
            <a:ext cx="759373" cy="353943"/>
          </a:xfrm>
          <a:prstGeom prst="rect">
            <a:avLst/>
          </a:prstGeom>
          <a:solidFill>
            <a:schemeClr val="bg1"/>
          </a:solidFill>
        </p:spPr>
        <p:txBody>
          <a:bodyPr wrap="square" rtlCol="0">
            <a:spAutoFit/>
          </a:bodyPr>
          <a:lstStyle/>
          <a:p>
            <a:pPr>
              <a:spcBef>
                <a:spcPts val="600"/>
              </a:spcBef>
              <a:buClr>
                <a:schemeClr val="accent1"/>
              </a:buClr>
              <a:buSzPct val="60000"/>
            </a:pPr>
            <a:r>
              <a:rPr lang="en-NZ" sz="1700" b="1" dirty="0" smtClean="0">
                <a:solidFill>
                  <a:schemeClr val="tx2"/>
                </a:solidFill>
                <a:latin typeface="Arial" pitchFamily="34" charset="0"/>
                <a:cs typeface="Arial" pitchFamily="34" charset="0"/>
              </a:rPr>
              <a:t>15-40</a:t>
            </a:r>
          </a:p>
        </p:txBody>
      </p:sp>
      <p:sp>
        <p:nvSpPr>
          <p:cNvPr id="7" name="TextBox 6"/>
          <p:cNvSpPr txBox="1"/>
          <p:nvPr/>
        </p:nvSpPr>
        <p:spPr>
          <a:xfrm rot="1601793">
            <a:off x="5767366" y="2617654"/>
            <a:ext cx="610357" cy="353943"/>
          </a:xfrm>
          <a:prstGeom prst="rect">
            <a:avLst/>
          </a:prstGeom>
          <a:solidFill>
            <a:schemeClr val="bg1"/>
          </a:solidFill>
        </p:spPr>
        <p:txBody>
          <a:bodyPr wrap="square" rtlCol="0">
            <a:spAutoFit/>
          </a:bodyPr>
          <a:lstStyle/>
          <a:p>
            <a:pPr>
              <a:spcBef>
                <a:spcPts val="600"/>
              </a:spcBef>
              <a:buClr>
                <a:schemeClr val="accent1"/>
              </a:buClr>
              <a:buSzPct val="60000"/>
            </a:pPr>
            <a:r>
              <a:rPr lang="en-NZ" sz="1700" b="1" dirty="0" smtClean="0">
                <a:solidFill>
                  <a:schemeClr val="tx2"/>
                </a:solidFill>
                <a:latin typeface="Arial" pitchFamily="34" charset="0"/>
                <a:cs typeface="Arial" pitchFamily="34" charset="0"/>
              </a:rPr>
              <a:t>41+</a:t>
            </a:r>
          </a:p>
        </p:txBody>
      </p:sp>
      <p:sp>
        <p:nvSpPr>
          <p:cNvPr id="12" name="TextBox 11"/>
          <p:cNvSpPr txBox="1"/>
          <p:nvPr/>
        </p:nvSpPr>
        <p:spPr>
          <a:xfrm>
            <a:off x="6661411" y="2095205"/>
            <a:ext cx="2076083" cy="1618905"/>
          </a:xfrm>
          <a:prstGeom prst="rect">
            <a:avLst/>
          </a:prstGeom>
          <a:noFill/>
        </p:spPr>
        <p:txBody>
          <a:bodyPr wrap="square" rtlCol="0">
            <a:spAutoFit/>
          </a:bodyPr>
          <a:lstStyle/>
          <a:p>
            <a:pPr marL="285750" indent="-285750">
              <a:spcBef>
                <a:spcPct val="20000"/>
              </a:spcBef>
              <a:buSzPct val="100000"/>
              <a:buFont typeface="Wingdings" panose="05000000000000000000" pitchFamily="2" charset="2"/>
              <a:buChar char="§"/>
            </a:pPr>
            <a:r>
              <a:rPr lang="en-NZ" sz="1600" dirty="0">
                <a:latin typeface="+mj-lt"/>
              </a:rPr>
              <a:t>Slightly more older adults have heard of Car Sharing</a:t>
            </a:r>
          </a:p>
          <a:p>
            <a:pPr marL="285750" indent="-285750">
              <a:spcBef>
                <a:spcPct val="20000"/>
              </a:spcBef>
              <a:buSzPct val="100000"/>
              <a:buFont typeface="Wingdings" panose="05000000000000000000" pitchFamily="2" charset="2"/>
              <a:buChar char="§"/>
            </a:pPr>
            <a:r>
              <a:rPr lang="en-NZ" sz="1600" dirty="0">
                <a:latin typeface="+mj-lt"/>
              </a:rPr>
              <a:t>Older adults have more </a:t>
            </a:r>
            <a:r>
              <a:rPr lang="en-NZ" sz="1600" dirty="0" smtClean="0">
                <a:latin typeface="+mj-lt"/>
              </a:rPr>
              <a:t>knowledge </a:t>
            </a:r>
            <a:r>
              <a:rPr lang="en-NZ" sz="1600" dirty="0">
                <a:latin typeface="+mj-lt"/>
              </a:rPr>
              <a:t>about Ride Sharing</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94113">
            <a:off x="5444172" y="2822426"/>
            <a:ext cx="677900" cy="77759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85345">
            <a:off x="3408892" y="1822200"/>
            <a:ext cx="653500" cy="786151"/>
          </a:xfrm>
          <a:prstGeom prst="rect">
            <a:avLst/>
          </a:prstGeom>
        </p:spPr>
      </p:pic>
      <p:sp>
        <p:nvSpPr>
          <p:cNvPr id="4" name="Oval 3"/>
          <p:cNvSpPr/>
          <p:nvPr/>
        </p:nvSpPr>
        <p:spPr>
          <a:xfrm>
            <a:off x="4067944" y="3073524"/>
            <a:ext cx="64807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ounded Rectangle 4"/>
          <p:cNvSpPr/>
          <p:nvPr/>
        </p:nvSpPr>
        <p:spPr>
          <a:xfrm rot="1570568">
            <a:off x="3098692" y="3001067"/>
            <a:ext cx="2952328"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0478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Area differences</a:t>
            </a:r>
            <a:endParaRPr lang="en-NZ" dirty="0"/>
          </a:p>
        </p:txBody>
      </p:sp>
      <p:sp>
        <p:nvSpPr>
          <p:cNvPr id="10" name="TextBox 9"/>
          <p:cNvSpPr txBox="1"/>
          <p:nvPr/>
        </p:nvSpPr>
        <p:spPr>
          <a:xfrm>
            <a:off x="2123728" y="1489348"/>
            <a:ext cx="2304256" cy="17389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a:spcBef>
                <a:spcPts val="600"/>
              </a:spcBef>
              <a:buSzPct val="60000"/>
              <a:defRPr>
                <a:solidFill>
                  <a:schemeClr val="tx2"/>
                </a:solidFill>
                <a:latin typeface="Arial" pitchFamily="34" charset="0"/>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NZ" sz="1200" dirty="0" smtClean="0"/>
          </a:p>
          <a:p>
            <a:r>
              <a:rPr lang="en-NZ" dirty="0" smtClean="0"/>
              <a:t>All </a:t>
            </a:r>
            <a:r>
              <a:rPr lang="en-NZ" dirty="0"/>
              <a:t>technologies are more available in the main urban </a:t>
            </a:r>
            <a:r>
              <a:rPr lang="en-NZ" dirty="0" smtClean="0"/>
              <a:t>areas</a:t>
            </a:r>
          </a:p>
          <a:p>
            <a:endParaRPr lang="en-NZ" dirty="0"/>
          </a:p>
          <a:p>
            <a:endParaRPr lang="en-NZ" sz="800" dirty="0"/>
          </a:p>
        </p:txBody>
      </p:sp>
      <p:sp>
        <p:nvSpPr>
          <p:cNvPr id="11" name="TextBox 10"/>
          <p:cNvSpPr txBox="1"/>
          <p:nvPr/>
        </p:nvSpPr>
        <p:spPr>
          <a:xfrm>
            <a:off x="4572000" y="1489348"/>
            <a:ext cx="2304256" cy="175432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Bef>
                <a:spcPts val="600"/>
              </a:spcBef>
              <a:buSzPct val="60000"/>
            </a:pPr>
            <a:r>
              <a:rPr lang="en-NZ" dirty="0">
                <a:solidFill>
                  <a:schemeClr val="tx2"/>
                </a:solidFill>
                <a:latin typeface="Arial" pitchFamily="34" charset="0"/>
                <a:cs typeface="Arial" pitchFamily="34" charset="0"/>
              </a:rPr>
              <a:t>Car sharing </a:t>
            </a:r>
            <a:r>
              <a:rPr lang="en-NZ" dirty="0">
                <a:solidFill>
                  <a:schemeClr val="tx2"/>
                </a:solidFill>
                <a:latin typeface="Arial" pitchFamily="34" charset="0"/>
                <a:cs typeface="Arial" pitchFamily="34" charset="0"/>
              </a:rPr>
              <a:t>schemes</a:t>
            </a:r>
            <a:r>
              <a:rPr lang="en-NZ" dirty="0">
                <a:solidFill>
                  <a:schemeClr val="tx2"/>
                </a:solidFill>
                <a:latin typeface="Arial" pitchFamily="34" charset="0"/>
                <a:cs typeface="Arial" pitchFamily="34" charset="0"/>
              </a:rPr>
              <a:t> equally heard of, attractive, knowledgeable, used and intend to us</a:t>
            </a:r>
          </a:p>
        </p:txBody>
      </p:sp>
      <p:sp>
        <p:nvSpPr>
          <p:cNvPr id="3" name="Rectangle 2"/>
          <p:cNvSpPr/>
          <p:nvPr/>
        </p:nvSpPr>
        <p:spPr>
          <a:xfrm>
            <a:off x="4565194" y="3361556"/>
            <a:ext cx="2304256" cy="171585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ts val="600"/>
              </a:spcBef>
              <a:buSzPct val="60000"/>
            </a:pPr>
            <a:endParaRPr lang="en-NZ" sz="1050" dirty="0" smtClean="0">
              <a:solidFill>
                <a:schemeClr val="tx2"/>
              </a:solidFill>
              <a:latin typeface="Arial" pitchFamily="34" charset="0"/>
              <a:cs typeface="Arial" pitchFamily="34" charset="0"/>
            </a:endParaRPr>
          </a:p>
          <a:p>
            <a:pPr algn="ctr">
              <a:spcBef>
                <a:spcPts val="600"/>
              </a:spcBef>
              <a:buSzPct val="60000"/>
            </a:pPr>
            <a:r>
              <a:rPr lang="en-NZ" dirty="0" smtClean="0">
                <a:solidFill>
                  <a:schemeClr val="tx2"/>
                </a:solidFill>
                <a:latin typeface="Arial" pitchFamily="34" charset="0"/>
                <a:cs typeface="Arial" pitchFamily="34" charset="0"/>
              </a:rPr>
              <a:t>Ride </a:t>
            </a:r>
            <a:r>
              <a:rPr lang="en-NZ" dirty="0">
                <a:solidFill>
                  <a:schemeClr val="tx2"/>
                </a:solidFill>
                <a:latin typeface="Arial" pitchFamily="34" charset="0"/>
                <a:cs typeface="Arial" pitchFamily="34" charset="0"/>
              </a:rPr>
              <a:t>hailing, Ride sharing and bike sharing more attractive in main urban </a:t>
            </a:r>
            <a:r>
              <a:rPr lang="en-NZ" dirty="0" smtClean="0">
                <a:solidFill>
                  <a:schemeClr val="tx2"/>
                </a:solidFill>
                <a:latin typeface="Arial" pitchFamily="34" charset="0"/>
                <a:cs typeface="Arial" pitchFamily="34" charset="0"/>
              </a:rPr>
              <a:t>areas</a:t>
            </a:r>
          </a:p>
        </p:txBody>
      </p:sp>
      <p:sp>
        <p:nvSpPr>
          <p:cNvPr id="4" name="Rectangle 3"/>
          <p:cNvSpPr/>
          <p:nvPr/>
        </p:nvSpPr>
        <p:spPr>
          <a:xfrm>
            <a:off x="2123728" y="3361556"/>
            <a:ext cx="2304256" cy="173893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spcBef>
                <a:spcPts val="600"/>
              </a:spcBef>
              <a:buSzPct val="60000"/>
            </a:pPr>
            <a:endParaRPr lang="en-NZ" sz="1200" dirty="0" smtClean="0">
              <a:solidFill>
                <a:schemeClr val="tx2"/>
              </a:solidFill>
              <a:latin typeface="Arial" pitchFamily="34" charset="0"/>
              <a:cs typeface="Arial" pitchFamily="34" charset="0"/>
            </a:endParaRPr>
          </a:p>
          <a:p>
            <a:pPr>
              <a:spcBef>
                <a:spcPts val="600"/>
              </a:spcBef>
              <a:buSzPct val="60000"/>
            </a:pPr>
            <a:r>
              <a:rPr lang="en-NZ" dirty="0" smtClean="0">
                <a:solidFill>
                  <a:schemeClr val="tx2"/>
                </a:solidFill>
                <a:latin typeface="Arial" pitchFamily="34" charset="0"/>
                <a:cs typeface="Arial" pitchFamily="34" charset="0"/>
              </a:rPr>
              <a:t>Main </a:t>
            </a:r>
            <a:r>
              <a:rPr lang="en-NZ" dirty="0">
                <a:solidFill>
                  <a:schemeClr val="tx2"/>
                </a:solidFill>
                <a:latin typeface="Arial" pitchFamily="34" charset="0"/>
                <a:cs typeface="Arial" pitchFamily="34" charset="0"/>
              </a:rPr>
              <a:t>urban areas know, use, intend to use and more find attractive the Ride Hailing schemes </a:t>
            </a:r>
          </a:p>
        </p:txBody>
      </p:sp>
    </p:spTree>
    <p:extLst>
      <p:ext uri="{BB962C8B-B14F-4D97-AF65-F5344CB8AC3E}">
        <p14:creationId xmlns:p14="http://schemas.microsoft.com/office/powerpoint/2010/main" val="358753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Top 3 Barriers to use</a:t>
            </a:r>
            <a:endParaRPr lang="en-NZ" dirty="0"/>
          </a:p>
        </p:txBody>
      </p:sp>
      <p:sp>
        <p:nvSpPr>
          <p:cNvPr id="5" name="Rounded Rectangle 4"/>
          <p:cNvSpPr/>
          <p:nvPr/>
        </p:nvSpPr>
        <p:spPr>
          <a:xfrm>
            <a:off x="1187624" y="1345332"/>
            <a:ext cx="1656184" cy="86409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Ride Hailing</a:t>
            </a:r>
            <a:endParaRPr lang="en-NZ" dirty="0"/>
          </a:p>
        </p:txBody>
      </p:sp>
      <p:sp>
        <p:nvSpPr>
          <p:cNvPr id="7" name="Rounded Rectangle 6"/>
          <p:cNvSpPr/>
          <p:nvPr/>
        </p:nvSpPr>
        <p:spPr>
          <a:xfrm>
            <a:off x="5220072" y="1345332"/>
            <a:ext cx="1656184" cy="86409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Ride Sharing</a:t>
            </a:r>
          </a:p>
        </p:txBody>
      </p:sp>
      <p:sp>
        <p:nvSpPr>
          <p:cNvPr id="8" name="Rounded Rectangle 7"/>
          <p:cNvSpPr/>
          <p:nvPr/>
        </p:nvSpPr>
        <p:spPr>
          <a:xfrm>
            <a:off x="3203848" y="1345440"/>
            <a:ext cx="1656184" cy="86409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Car Sharing</a:t>
            </a:r>
          </a:p>
        </p:txBody>
      </p:sp>
      <p:sp>
        <p:nvSpPr>
          <p:cNvPr id="9" name="Rounded Rectangle 8"/>
          <p:cNvSpPr/>
          <p:nvPr/>
        </p:nvSpPr>
        <p:spPr>
          <a:xfrm>
            <a:off x="1187624" y="2381008"/>
            <a:ext cx="58326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Already own a vehicle</a:t>
            </a:r>
            <a:endParaRPr lang="en-NZ" dirty="0"/>
          </a:p>
        </p:txBody>
      </p:sp>
      <p:sp>
        <p:nvSpPr>
          <p:cNvPr id="10" name="Rounded Rectangle 9"/>
          <p:cNvSpPr/>
          <p:nvPr/>
        </p:nvSpPr>
        <p:spPr>
          <a:xfrm>
            <a:off x="1192806" y="2943980"/>
            <a:ext cx="3739233"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Not convenient</a:t>
            </a:r>
            <a:endParaRPr lang="en-NZ" dirty="0"/>
          </a:p>
        </p:txBody>
      </p:sp>
      <p:sp>
        <p:nvSpPr>
          <p:cNvPr id="13" name="Rounded Rectangle 12"/>
          <p:cNvSpPr/>
          <p:nvPr/>
        </p:nvSpPr>
        <p:spPr>
          <a:xfrm>
            <a:off x="3203848" y="3641414"/>
            <a:ext cx="3816424" cy="548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Not Available in my area</a:t>
            </a:r>
            <a:endParaRPr lang="en-NZ" dirty="0"/>
          </a:p>
        </p:txBody>
      </p:sp>
      <p:sp>
        <p:nvSpPr>
          <p:cNvPr id="16" name="Rounded Rectangle 15"/>
          <p:cNvSpPr/>
          <p:nvPr/>
        </p:nvSpPr>
        <p:spPr>
          <a:xfrm>
            <a:off x="1187624" y="3650967"/>
            <a:ext cx="1656184" cy="551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smtClean="0"/>
              <a:t>Unaware of options in my area</a:t>
            </a:r>
            <a:endParaRPr lang="en-NZ" sz="1400" dirty="0"/>
          </a:p>
        </p:txBody>
      </p:sp>
      <p:sp>
        <p:nvSpPr>
          <p:cNvPr id="17" name="Rounded Rectangle 16"/>
          <p:cNvSpPr/>
          <p:nvPr/>
        </p:nvSpPr>
        <p:spPr>
          <a:xfrm>
            <a:off x="5220072" y="2943980"/>
            <a:ext cx="172819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Don’t know how to use or access</a:t>
            </a:r>
            <a:endParaRPr lang="en-NZ" sz="1600" dirty="0"/>
          </a:p>
        </p:txBody>
      </p:sp>
    </p:spTree>
    <p:extLst>
      <p:ext uri="{BB962C8B-B14F-4D97-AF65-F5344CB8AC3E}">
        <p14:creationId xmlns:p14="http://schemas.microsoft.com/office/powerpoint/2010/main" val="297245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Top 3 Enablers of use</a:t>
            </a:r>
            <a:endParaRPr lang="en-NZ" dirty="0"/>
          </a:p>
        </p:txBody>
      </p:sp>
      <p:sp>
        <p:nvSpPr>
          <p:cNvPr id="5" name="Rounded Rectangle 4"/>
          <p:cNvSpPr/>
          <p:nvPr/>
        </p:nvSpPr>
        <p:spPr>
          <a:xfrm>
            <a:off x="1187624" y="1345332"/>
            <a:ext cx="1656184" cy="86409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Ride Hailing</a:t>
            </a:r>
            <a:endParaRPr lang="en-NZ" dirty="0"/>
          </a:p>
        </p:txBody>
      </p:sp>
      <p:sp>
        <p:nvSpPr>
          <p:cNvPr id="6" name="Rounded Rectangle 5"/>
          <p:cNvSpPr/>
          <p:nvPr/>
        </p:nvSpPr>
        <p:spPr>
          <a:xfrm>
            <a:off x="5220072" y="1345332"/>
            <a:ext cx="1656184" cy="86409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Ride Sharing</a:t>
            </a:r>
          </a:p>
        </p:txBody>
      </p:sp>
      <p:sp>
        <p:nvSpPr>
          <p:cNvPr id="7" name="Rounded Rectangle 6"/>
          <p:cNvSpPr/>
          <p:nvPr/>
        </p:nvSpPr>
        <p:spPr>
          <a:xfrm>
            <a:off x="3203848" y="1345440"/>
            <a:ext cx="1656184" cy="86409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Car Sharing</a:t>
            </a:r>
          </a:p>
        </p:txBody>
      </p:sp>
      <p:sp>
        <p:nvSpPr>
          <p:cNvPr id="8" name="Rounded Rectangle 7"/>
          <p:cNvSpPr/>
          <p:nvPr/>
        </p:nvSpPr>
        <p:spPr>
          <a:xfrm>
            <a:off x="1187624" y="2342883"/>
            <a:ext cx="58326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Available in my area</a:t>
            </a:r>
            <a:endParaRPr lang="en-NZ" dirty="0"/>
          </a:p>
        </p:txBody>
      </p:sp>
      <p:sp>
        <p:nvSpPr>
          <p:cNvPr id="9" name="Rounded Rectangle 8"/>
          <p:cNvSpPr/>
          <p:nvPr/>
        </p:nvSpPr>
        <p:spPr>
          <a:xfrm>
            <a:off x="1171530" y="2939158"/>
            <a:ext cx="3739233"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Cheaper than other modes</a:t>
            </a:r>
            <a:endParaRPr lang="en-NZ" dirty="0"/>
          </a:p>
        </p:txBody>
      </p:sp>
      <p:sp>
        <p:nvSpPr>
          <p:cNvPr id="10" name="Rounded Rectangle 9"/>
          <p:cNvSpPr/>
          <p:nvPr/>
        </p:nvSpPr>
        <p:spPr>
          <a:xfrm>
            <a:off x="1171530" y="3649588"/>
            <a:ext cx="3739233"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Learning how to use or access</a:t>
            </a:r>
            <a:endParaRPr lang="en-NZ" dirty="0"/>
          </a:p>
        </p:txBody>
      </p:sp>
      <p:sp>
        <p:nvSpPr>
          <p:cNvPr id="11" name="Rounded Rectangle 10"/>
          <p:cNvSpPr/>
          <p:nvPr/>
        </p:nvSpPr>
        <p:spPr>
          <a:xfrm>
            <a:off x="5192667" y="2952990"/>
            <a:ext cx="1772975"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Insurance</a:t>
            </a:r>
            <a:endParaRPr lang="en-NZ" dirty="0"/>
          </a:p>
        </p:txBody>
      </p:sp>
      <p:sp>
        <p:nvSpPr>
          <p:cNvPr id="12" name="Rounded Rectangle 11"/>
          <p:cNvSpPr/>
          <p:nvPr/>
        </p:nvSpPr>
        <p:spPr>
          <a:xfrm>
            <a:off x="5192667" y="3649588"/>
            <a:ext cx="180029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Costs fairly shared</a:t>
            </a:r>
            <a:endParaRPr lang="en-NZ" dirty="0"/>
          </a:p>
        </p:txBody>
      </p:sp>
    </p:spTree>
    <p:extLst>
      <p:ext uri="{BB962C8B-B14F-4D97-AF65-F5344CB8AC3E}">
        <p14:creationId xmlns:p14="http://schemas.microsoft.com/office/powerpoint/2010/main" val="215024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22576"/>
            <a:ext cx="7772400" cy="264433"/>
          </a:xfrm>
        </p:spPr>
        <p:txBody>
          <a:bodyPr/>
          <a:lstStyle/>
          <a:p>
            <a:r>
              <a:rPr lang="en-NZ" dirty="0" smtClean="0"/>
              <a:t>Thank you</a:t>
            </a:r>
            <a:endParaRPr lang="en-NZ" dirty="0"/>
          </a:p>
        </p:txBody>
      </p:sp>
      <p:sp>
        <p:nvSpPr>
          <p:cNvPr id="3" name="Subtitle 2"/>
          <p:cNvSpPr>
            <a:spLocks noGrp="1"/>
          </p:cNvSpPr>
          <p:nvPr>
            <p:ph type="subTitle" idx="1"/>
          </p:nvPr>
        </p:nvSpPr>
        <p:spPr>
          <a:xfrm>
            <a:off x="611560" y="2497460"/>
            <a:ext cx="3456384" cy="1368152"/>
          </a:xfrm>
        </p:spPr>
        <p:txBody>
          <a:bodyPr>
            <a:normAutofit/>
          </a:bodyPr>
          <a:lstStyle/>
          <a:p>
            <a:r>
              <a:rPr lang="en-NZ" sz="1200" dirty="0" smtClean="0"/>
              <a:t>Dr Roselle Thoreau</a:t>
            </a:r>
          </a:p>
          <a:p>
            <a:r>
              <a:rPr lang="en-NZ" sz="1200" dirty="0"/>
              <a:t>Principal Data Analyst, Analytics &amp; Modelling</a:t>
            </a:r>
          </a:p>
          <a:p>
            <a:r>
              <a:rPr lang="en-NZ" sz="1200" dirty="0"/>
              <a:t>Ministry of Transport - </a:t>
            </a:r>
            <a:r>
              <a:rPr lang="en-NZ" sz="1200" dirty="0" err="1"/>
              <a:t>Te</a:t>
            </a:r>
            <a:r>
              <a:rPr lang="en-NZ" sz="1200" dirty="0"/>
              <a:t> </a:t>
            </a:r>
            <a:r>
              <a:rPr lang="en-NZ" sz="1200" dirty="0" err="1"/>
              <a:t>Manatu</a:t>
            </a:r>
            <a:r>
              <a:rPr lang="en-NZ" sz="1200" dirty="0"/>
              <a:t> Waka</a:t>
            </a:r>
          </a:p>
          <a:p>
            <a:r>
              <a:rPr lang="en-NZ" sz="1200" dirty="0" smtClean="0"/>
              <a:t>r.thoreau@transport.govt.nz www.transport.govt.nz</a:t>
            </a:r>
            <a:endParaRPr lang="en-NZ" sz="1200" dirty="0"/>
          </a:p>
          <a:p>
            <a:endParaRPr lang="en-NZ" dirty="0"/>
          </a:p>
        </p:txBody>
      </p:sp>
    </p:spTree>
    <p:extLst>
      <p:ext uri="{BB962C8B-B14F-4D97-AF65-F5344CB8AC3E}">
        <p14:creationId xmlns:p14="http://schemas.microsoft.com/office/powerpoint/2010/main" val="305536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0494-9A53-4A8A-B2BC-CC183C52EF66}"/>
              </a:ext>
            </a:extLst>
          </p:cNvPr>
          <p:cNvSpPr>
            <a:spLocks noGrp="1"/>
          </p:cNvSpPr>
          <p:nvPr>
            <p:ph type="title"/>
          </p:nvPr>
        </p:nvSpPr>
        <p:spPr/>
        <p:txBody>
          <a:bodyPr/>
          <a:lstStyle/>
          <a:p>
            <a:r>
              <a:rPr lang="en-GB" dirty="0"/>
              <a:t>Changes to transport technology</a:t>
            </a:r>
          </a:p>
        </p:txBody>
      </p:sp>
      <p:sp>
        <p:nvSpPr>
          <p:cNvPr id="5" name="TextBox 4">
            <a:extLst>
              <a:ext uri="{FF2B5EF4-FFF2-40B4-BE49-F238E27FC236}">
                <a16:creationId xmlns:a16="http://schemas.microsoft.com/office/drawing/2014/main" id="{E90A2B5E-FD18-4BE9-BB15-09231B993977}"/>
              </a:ext>
            </a:extLst>
          </p:cNvPr>
          <p:cNvSpPr txBox="1"/>
          <p:nvPr/>
        </p:nvSpPr>
        <p:spPr>
          <a:xfrm>
            <a:off x="4799809" y="665112"/>
            <a:ext cx="3174598" cy="460149"/>
          </a:xfrm>
          <a:prstGeom prst="rect">
            <a:avLst/>
          </a:prstGeom>
          <a:noFill/>
        </p:spPr>
        <p:txBody>
          <a:bodyPr wrap="square" rtlCol="0">
            <a:spAutoFit/>
          </a:bodyPr>
          <a:lstStyle/>
          <a:p>
            <a:pPr algn="ctr">
              <a:spcBef>
                <a:spcPts val="600"/>
              </a:spcBef>
              <a:buClr>
                <a:schemeClr val="accent1"/>
              </a:buClr>
              <a:buSzPct val="60000"/>
            </a:pPr>
            <a:endParaRPr lang="en-GB" sz="6000" dirty="0">
              <a:solidFill>
                <a:schemeClr val="tx2"/>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489348"/>
            <a:ext cx="5520613" cy="3312368"/>
          </a:xfrm>
          <a:prstGeom prst="rect">
            <a:avLst/>
          </a:prstGeom>
        </p:spPr>
      </p:pic>
    </p:spTree>
    <p:extLst>
      <p:ext uri="{BB962C8B-B14F-4D97-AF65-F5344CB8AC3E}">
        <p14:creationId xmlns:p14="http://schemas.microsoft.com/office/powerpoint/2010/main" val="423308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0739A9-BD60-4F92-9257-E6377D90ECF6}"/>
              </a:ext>
            </a:extLst>
          </p:cNvPr>
          <p:cNvSpPr/>
          <p:nvPr/>
        </p:nvSpPr>
        <p:spPr>
          <a:xfrm>
            <a:off x="1835696" y="1417340"/>
            <a:ext cx="2682327" cy="3488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2016 Survey </a:t>
            </a:r>
            <a:r>
              <a:rPr lang="en-GB" dirty="0" smtClean="0">
                <a:solidFill>
                  <a:schemeClr val="tx1"/>
                </a:solidFill>
              </a:rPr>
              <a:t>Report</a:t>
            </a:r>
          </a:p>
          <a:p>
            <a:pPr algn="ctr"/>
            <a:r>
              <a:rPr lang="en-GB" dirty="0" smtClean="0">
                <a:solidFill>
                  <a:schemeClr val="tx1"/>
                </a:solidFill>
              </a:rPr>
              <a:t>2017 Survey Report</a:t>
            </a:r>
            <a:endParaRPr lang="en-GB" dirty="0">
              <a:solidFill>
                <a:schemeClr val="tx1"/>
              </a:solidFill>
            </a:endParaRPr>
          </a:p>
        </p:txBody>
      </p:sp>
      <p:sp>
        <p:nvSpPr>
          <p:cNvPr id="2" name="Title 1">
            <a:extLst>
              <a:ext uri="{FF2B5EF4-FFF2-40B4-BE49-F238E27FC236}">
                <a16:creationId xmlns:a16="http://schemas.microsoft.com/office/drawing/2014/main" id="{7AB60494-9A53-4A8A-B2BC-CC183C52EF66}"/>
              </a:ext>
            </a:extLst>
          </p:cNvPr>
          <p:cNvSpPr>
            <a:spLocks noGrp="1"/>
          </p:cNvSpPr>
          <p:nvPr>
            <p:ph type="title"/>
          </p:nvPr>
        </p:nvSpPr>
        <p:spPr/>
        <p:txBody>
          <a:bodyPr/>
          <a:lstStyle/>
          <a:p>
            <a:r>
              <a:rPr lang="en-GB" dirty="0" smtClean="0"/>
              <a:t>Panel Surveys: Technology </a:t>
            </a:r>
            <a:r>
              <a:rPr lang="en-GB" dirty="0"/>
              <a:t>Panel Survey</a:t>
            </a:r>
          </a:p>
        </p:txBody>
      </p:sp>
      <p:sp>
        <p:nvSpPr>
          <p:cNvPr id="5" name="TextBox 4">
            <a:extLst>
              <a:ext uri="{FF2B5EF4-FFF2-40B4-BE49-F238E27FC236}">
                <a16:creationId xmlns:a16="http://schemas.microsoft.com/office/drawing/2014/main" id="{E90A2B5E-FD18-4BE9-BB15-09231B993977}"/>
              </a:ext>
            </a:extLst>
          </p:cNvPr>
          <p:cNvSpPr txBox="1"/>
          <p:nvPr/>
        </p:nvSpPr>
        <p:spPr>
          <a:xfrm>
            <a:off x="4799809" y="665112"/>
            <a:ext cx="3174598" cy="460149"/>
          </a:xfrm>
          <a:prstGeom prst="rect">
            <a:avLst/>
          </a:prstGeom>
          <a:noFill/>
        </p:spPr>
        <p:txBody>
          <a:bodyPr wrap="square" rtlCol="0">
            <a:spAutoFit/>
          </a:bodyPr>
          <a:lstStyle/>
          <a:p>
            <a:pPr algn="ctr">
              <a:spcBef>
                <a:spcPts val="600"/>
              </a:spcBef>
              <a:buClr>
                <a:schemeClr val="accent1"/>
              </a:buClr>
              <a:buSzPct val="60000"/>
            </a:pPr>
            <a:endParaRPr lang="en-GB" sz="6000" dirty="0">
              <a:solidFill>
                <a:schemeClr val="tx2"/>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C867D5C9-B7CC-43AA-96A3-871226294EE1}"/>
              </a:ext>
            </a:extLst>
          </p:cNvPr>
          <p:cNvPicPr>
            <a:picLocks noChangeAspect="1"/>
          </p:cNvPicPr>
          <p:nvPr/>
        </p:nvPicPr>
        <p:blipFill>
          <a:blip r:embed="rId3"/>
          <a:stretch>
            <a:fillRect/>
          </a:stretch>
        </p:blipFill>
        <p:spPr>
          <a:xfrm>
            <a:off x="1893776" y="1633364"/>
            <a:ext cx="2566166" cy="1642171"/>
          </a:xfrm>
          <a:prstGeom prst="rect">
            <a:avLst/>
          </a:prstGeom>
        </p:spPr>
      </p:pic>
      <p:sp>
        <p:nvSpPr>
          <p:cNvPr id="8" name="TextBox 7">
            <a:extLst>
              <a:ext uri="{FF2B5EF4-FFF2-40B4-BE49-F238E27FC236}">
                <a16:creationId xmlns:a16="http://schemas.microsoft.com/office/drawing/2014/main" id="{5C7392D9-E214-4FFB-A910-90F4C972D9A3}"/>
              </a:ext>
            </a:extLst>
          </p:cNvPr>
          <p:cNvSpPr txBox="1"/>
          <p:nvPr/>
        </p:nvSpPr>
        <p:spPr>
          <a:xfrm>
            <a:off x="5148064" y="2281436"/>
            <a:ext cx="2555776" cy="1369606"/>
          </a:xfrm>
          <a:prstGeom prst="rect">
            <a:avLst/>
          </a:prstGeom>
          <a:noFill/>
        </p:spPr>
        <p:txBody>
          <a:bodyPr wrap="square" rtlCol="0">
            <a:spAutoFit/>
          </a:bodyPr>
          <a:lstStyle/>
          <a:p>
            <a:pPr marL="177800" indent="-177800">
              <a:spcBef>
                <a:spcPts val="600"/>
              </a:spcBef>
              <a:buClr>
                <a:schemeClr val="accent1"/>
              </a:buClr>
              <a:buSzPct val="60000"/>
              <a:buFont typeface="Arial" pitchFamily="34" charset="0"/>
              <a:buChar char="►"/>
            </a:pPr>
            <a:r>
              <a:rPr lang="en-GB" sz="1700" dirty="0">
                <a:solidFill>
                  <a:schemeClr val="tx2"/>
                </a:solidFill>
                <a:latin typeface="Arial" pitchFamily="34" charset="0"/>
                <a:cs typeface="Arial" pitchFamily="34" charset="0"/>
              </a:rPr>
              <a:t>Electric vehicles</a:t>
            </a:r>
          </a:p>
          <a:p>
            <a:pPr marL="177800" indent="-177800">
              <a:spcBef>
                <a:spcPts val="600"/>
              </a:spcBef>
              <a:buClr>
                <a:schemeClr val="accent1"/>
              </a:buClr>
              <a:buSzPct val="60000"/>
              <a:buFont typeface="Arial" pitchFamily="34" charset="0"/>
              <a:buChar char="►"/>
            </a:pPr>
            <a:r>
              <a:rPr lang="en-GB" sz="1700" dirty="0">
                <a:solidFill>
                  <a:schemeClr val="tx2"/>
                </a:solidFill>
                <a:latin typeface="Arial" pitchFamily="34" charset="0"/>
                <a:cs typeface="Arial" pitchFamily="34" charset="0"/>
              </a:rPr>
              <a:t>Self driving vehicles</a:t>
            </a:r>
          </a:p>
          <a:p>
            <a:pPr marL="177800" indent="-177800">
              <a:spcBef>
                <a:spcPts val="600"/>
              </a:spcBef>
              <a:buClr>
                <a:schemeClr val="accent1"/>
              </a:buClr>
              <a:buSzPct val="60000"/>
              <a:buFont typeface="Arial" pitchFamily="34" charset="0"/>
              <a:buChar char="►"/>
            </a:pPr>
            <a:r>
              <a:rPr lang="en-GB" sz="1700" dirty="0">
                <a:solidFill>
                  <a:schemeClr val="tx2"/>
                </a:solidFill>
                <a:latin typeface="Arial" pitchFamily="34" charset="0"/>
                <a:cs typeface="Arial" pitchFamily="34" charset="0"/>
              </a:rPr>
              <a:t>Hybrid vehicles</a:t>
            </a:r>
          </a:p>
          <a:p>
            <a:pPr marL="177800" indent="-177800">
              <a:spcBef>
                <a:spcPts val="600"/>
              </a:spcBef>
              <a:buClr>
                <a:schemeClr val="accent1"/>
              </a:buClr>
              <a:buSzPct val="60000"/>
              <a:buFont typeface="Arial" pitchFamily="34" charset="0"/>
              <a:buChar char="►"/>
            </a:pPr>
            <a:r>
              <a:rPr lang="en-GB" sz="1700" dirty="0">
                <a:solidFill>
                  <a:schemeClr val="tx2"/>
                </a:solidFill>
                <a:latin typeface="Arial" pitchFamily="34" charset="0"/>
                <a:cs typeface="Arial" pitchFamily="34" charset="0"/>
              </a:rPr>
              <a:t>Electric bikes</a:t>
            </a:r>
          </a:p>
        </p:txBody>
      </p:sp>
    </p:spTree>
    <p:extLst>
      <p:ext uri="{BB962C8B-B14F-4D97-AF65-F5344CB8AC3E}">
        <p14:creationId xmlns:p14="http://schemas.microsoft.com/office/powerpoint/2010/main" val="334139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0739A9-BD60-4F92-9257-E6377D90ECF6}"/>
              </a:ext>
            </a:extLst>
          </p:cNvPr>
          <p:cNvSpPr/>
          <p:nvPr/>
        </p:nvSpPr>
        <p:spPr>
          <a:xfrm>
            <a:off x="304135" y="1325392"/>
            <a:ext cx="2682327" cy="3488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err="1" smtClean="0">
                <a:solidFill>
                  <a:schemeClr val="tx1"/>
                </a:solidFill>
              </a:rPr>
              <a:t>MaaS</a:t>
            </a:r>
            <a:r>
              <a:rPr lang="en-GB" dirty="0" smtClean="0">
                <a:solidFill>
                  <a:schemeClr val="tx1"/>
                </a:solidFill>
              </a:rPr>
              <a:t> 2018 </a:t>
            </a:r>
            <a:r>
              <a:rPr lang="en-GB" dirty="0">
                <a:solidFill>
                  <a:schemeClr val="tx1"/>
                </a:solidFill>
              </a:rPr>
              <a:t>Survey</a:t>
            </a:r>
          </a:p>
        </p:txBody>
      </p:sp>
      <p:sp>
        <p:nvSpPr>
          <p:cNvPr id="2" name="Title 1">
            <a:extLst>
              <a:ext uri="{FF2B5EF4-FFF2-40B4-BE49-F238E27FC236}">
                <a16:creationId xmlns:a16="http://schemas.microsoft.com/office/drawing/2014/main" id="{7AB60494-9A53-4A8A-B2BC-CC183C52EF66}"/>
              </a:ext>
            </a:extLst>
          </p:cNvPr>
          <p:cNvSpPr>
            <a:spLocks noGrp="1"/>
          </p:cNvSpPr>
          <p:nvPr>
            <p:ph type="title"/>
          </p:nvPr>
        </p:nvSpPr>
        <p:spPr/>
        <p:txBody>
          <a:bodyPr/>
          <a:lstStyle/>
          <a:p>
            <a:r>
              <a:rPr lang="en-GB" dirty="0" smtClean="0"/>
              <a:t>Panel Surveys: Transport Sharing and You  </a:t>
            </a:r>
            <a:endParaRPr lang="en-GB" dirty="0"/>
          </a:p>
        </p:txBody>
      </p:sp>
      <p:sp>
        <p:nvSpPr>
          <p:cNvPr id="5" name="TextBox 4">
            <a:extLst>
              <a:ext uri="{FF2B5EF4-FFF2-40B4-BE49-F238E27FC236}">
                <a16:creationId xmlns:a16="http://schemas.microsoft.com/office/drawing/2014/main" id="{E90A2B5E-FD18-4BE9-BB15-09231B993977}"/>
              </a:ext>
            </a:extLst>
          </p:cNvPr>
          <p:cNvSpPr txBox="1"/>
          <p:nvPr/>
        </p:nvSpPr>
        <p:spPr>
          <a:xfrm>
            <a:off x="4799809" y="665112"/>
            <a:ext cx="3174598" cy="460149"/>
          </a:xfrm>
          <a:prstGeom prst="rect">
            <a:avLst/>
          </a:prstGeom>
          <a:noFill/>
        </p:spPr>
        <p:txBody>
          <a:bodyPr wrap="square" rtlCol="0">
            <a:spAutoFit/>
          </a:bodyPr>
          <a:lstStyle/>
          <a:p>
            <a:pPr algn="ctr">
              <a:spcBef>
                <a:spcPts val="600"/>
              </a:spcBef>
              <a:buClr>
                <a:schemeClr val="accent1"/>
              </a:buClr>
              <a:buSzPct val="60000"/>
            </a:pPr>
            <a:endParaRPr lang="en-GB" sz="6000" dirty="0">
              <a:solidFill>
                <a:schemeClr val="tx2"/>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C867D5C9-B7CC-43AA-96A3-871226294EE1}"/>
              </a:ext>
            </a:extLst>
          </p:cNvPr>
          <p:cNvPicPr>
            <a:picLocks noChangeAspect="1"/>
          </p:cNvPicPr>
          <p:nvPr/>
        </p:nvPicPr>
        <p:blipFill>
          <a:blip r:embed="rId3"/>
          <a:stretch>
            <a:fillRect/>
          </a:stretch>
        </p:blipFill>
        <p:spPr>
          <a:xfrm>
            <a:off x="355365" y="1540364"/>
            <a:ext cx="2566166" cy="1642171"/>
          </a:xfrm>
          <a:prstGeom prst="rect">
            <a:avLst/>
          </a:prstGeom>
        </p:spPr>
      </p:pic>
      <p:sp>
        <p:nvSpPr>
          <p:cNvPr id="23" name="Rectangle 22">
            <a:extLst>
              <a:ext uri="{FF2B5EF4-FFF2-40B4-BE49-F238E27FC236}">
                <a16:creationId xmlns:a16="http://schemas.microsoft.com/office/drawing/2014/main" id="{8743457A-D787-4B77-A729-A517A04A9D23}"/>
              </a:ext>
            </a:extLst>
          </p:cNvPr>
          <p:cNvSpPr/>
          <p:nvPr/>
        </p:nvSpPr>
        <p:spPr>
          <a:xfrm>
            <a:off x="3068774" y="1325392"/>
            <a:ext cx="2682327" cy="3488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sp>
        <p:nvSpPr>
          <p:cNvPr id="8" name="TextBox 7">
            <a:extLst>
              <a:ext uri="{FF2B5EF4-FFF2-40B4-BE49-F238E27FC236}">
                <a16:creationId xmlns:a16="http://schemas.microsoft.com/office/drawing/2014/main" id="{5C7392D9-E214-4FFB-A910-90F4C972D9A3}"/>
              </a:ext>
            </a:extLst>
          </p:cNvPr>
          <p:cNvSpPr txBox="1"/>
          <p:nvPr/>
        </p:nvSpPr>
        <p:spPr>
          <a:xfrm>
            <a:off x="3294112" y="1993404"/>
            <a:ext cx="1925960" cy="1369606"/>
          </a:xfrm>
          <a:prstGeom prst="rect">
            <a:avLst/>
          </a:prstGeom>
          <a:noFill/>
        </p:spPr>
        <p:txBody>
          <a:bodyPr wrap="square" rtlCol="0">
            <a:spAutoFit/>
          </a:bodyPr>
          <a:lstStyle/>
          <a:p>
            <a:pPr marL="177800" indent="-177800">
              <a:spcBef>
                <a:spcPts val="600"/>
              </a:spcBef>
              <a:buClr>
                <a:schemeClr val="accent1"/>
              </a:buClr>
              <a:buSzPct val="60000"/>
              <a:buFont typeface="Arial" pitchFamily="34" charset="0"/>
              <a:buChar char="►"/>
            </a:pPr>
            <a:r>
              <a:rPr lang="en-GB" sz="1700" dirty="0">
                <a:solidFill>
                  <a:schemeClr val="tx2"/>
                </a:solidFill>
                <a:latin typeface="Arial" pitchFamily="34" charset="0"/>
                <a:cs typeface="Arial" pitchFamily="34" charset="0"/>
              </a:rPr>
              <a:t>Ride Hailing</a:t>
            </a:r>
          </a:p>
          <a:p>
            <a:pPr marL="177800" indent="-177800">
              <a:spcBef>
                <a:spcPts val="600"/>
              </a:spcBef>
              <a:buClr>
                <a:schemeClr val="accent1"/>
              </a:buClr>
              <a:buSzPct val="60000"/>
              <a:buFont typeface="Arial" pitchFamily="34" charset="0"/>
              <a:buChar char="►"/>
            </a:pPr>
            <a:r>
              <a:rPr lang="en-GB" sz="1700" dirty="0">
                <a:solidFill>
                  <a:schemeClr val="tx2"/>
                </a:solidFill>
                <a:latin typeface="Arial" pitchFamily="34" charset="0"/>
                <a:cs typeface="Arial" pitchFamily="34" charset="0"/>
              </a:rPr>
              <a:t>Ride Sharing</a:t>
            </a:r>
          </a:p>
          <a:p>
            <a:pPr marL="177800" indent="-177800">
              <a:spcBef>
                <a:spcPts val="600"/>
              </a:spcBef>
              <a:buClr>
                <a:schemeClr val="accent1"/>
              </a:buClr>
              <a:buSzPct val="60000"/>
              <a:buFont typeface="Arial" pitchFamily="34" charset="0"/>
              <a:buChar char="►"/>
            </a:pPr>
            <a:r>
              <a:rPr lang="en-GB" sz="1700" dirty="0">
                <a:solidFill>
                  <a:schemeClr val="tx2"/>
                </a:solidFill>
                <a:latin typeface="Arial" pitchFamily="34" charset="0"/>
                <a:cs typeface="Arial" pitchFamily="34" charset="0"/>
              </a:rPr>
              <a:t>Car Sharing</a:t>
            </a:r>
          </a:p>
          <a:p>
            <a:pPr marL="177800" indent="-177800">
              <a:spcBef>
                <a:spcPts val="600"/>
              </a:spcBef>
              <a:buClr>
                <a:schemeClr val="accent1"/>
              </a:buClr>
              <a:buSzPct val="60000"/>
              <a:buFont typeface="Arial" pitchFamily="34" charset="0"/>
              <a:buChar char="►"/>
            </a:pPr>
            <a:r>
              <a:rPr lang="en-GB" sz="1700" dirty="0">
                <a:solidFill>
                  <a:schemeClr val="tx2"/>
                </a:solidFill>
                <a:latin typeface="Arial" pitchFamily="34" charset="0"/>
                <a:cs typeface="Arial" pitchFamily="34" charset="0"/>
              </a:rPr>
              <a:t>Bike Sharing</a:t>
            </a:r>
          </a:p>
        </p:txBody>
      </p:sp>
      <p:sp>
        <p:nvSpPr>
          <p:cNvPr id="3" name="Rectangle 2">
            <a:extLst>
              <a:ext uri="{FF2B5EF4-FFF2-40B4-BE49-F238E27FC236}">
                <a16:creationId xmlns:a16="http://schemas.microsoft.com/office/drawing/2014/main" id="{B8983C7C-5F5D-41A3-87DA-619FAC2935C0}"/>
              </a:ext>
            </a:extLst>
          </p:cNvPr>
          <p:cNvSpPr/>
          <p:nvPr/>
        </p:nvSpPr>
        <p:spPr>
          <a:xfrm>
            <a:off x="2986462" y="1448947"/>
            <a:ext cx="82311" cy="32414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106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29431" y="1563373"/>
            <a:ext cx="129614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Ride Hailing Services</a:t>
            </a:r>
            <a:endParaRPr lang="en-NZ" dirty="0"/>
          </a:p>
        </p:txBody>
      </p:sp>
      <p:sp>
        <p:nvSpPr>
          <p:cNvPr id="6" name="Rounded Rectangle 5"/>
          <p:cNvSpPr/>
          <p:nvPr/>
        </p:nvSpPr>
        <p:spPr>
          <a:xfrm>
            <a:off x="2843808" y="1561356"/>
            <a:ext cx="129614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Ride Sharing Services</a:t>
            </a:r>
            <a:endParaRPr lang="en-NZ" dirty="0"/>
          </a:p>
        </p:txBody>
      </p:sp>
      <p:sp>
        <p:nvSpPr>
          <p:cNvPr id="7" name="Rounded Rectangle 6"/>
          <p:cNvSpPr/>
          <p:nvPr/>
        </p:nvSpPr>
        <p:spPr>
          <a:xfrm>
            <a:off x="4788024" y="1561356"/>
            <a:ext cx="129614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Car Sharing Services</a:t>
            </a:r>
            <a:endParaRPr lang="en-NZ" dirty="0"/>
          </a:p>
        </p:txBody>
      </p:sp>
      <p:sp>
        <p:nvSpPr>
          <p:cNvPr id="8" name="Rounded Rectangle 7"/>
          <p:cNvSpPr/>
          <p:nvPr/>
        </p:nvSpPr>
        <p:spPr>
          <a:xfrm>
            <a:off x="6732240" y="1561356"/>
            <a:ext cx="129614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Bike Sharing Services</a:t>
            </a:r>
            <a:endParaRPr lang="en-NZ" dirty="0"/>
          </a:p>
        </p:txBody>
      </p:sp>
      <p:sp>
        <p:nvSpPr>
          <p:cNvPr id="9" name="Oval 8"/>
          <p:cNvSpPr/>
          <p:nvPr/>
        </p:nvSpPr>
        <p:spPr>
          <a:xfrm>
            <a:off x="929431" y="2857500"/>
            <a:ext cx="129614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smtClean="0"/>
              <a:t>A taxi-like service by smartphone</a:t>
            </a:r>
            <a:endParaRPr lang="en-NZ" sz="1100" dirty="0"/>
          </a:p>
        </p:txBody>
      </p:sp>
      <p:sp>
        <p:nvSpPr>
          <p:cNvPr id="10" name="AutoShape 2" descr="Image result for ub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4" name="Oval 13"/>
          <p:cNvSpPr/>
          <p:nvPr/>
        </p:nvSpPr>
        <p:spPr>
          <a:xfrm>
            <a:off x="2843808" y="2865591"/>
            <a:ext cx="129614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t>2+ people </a:t>
            </a:r>
            <a:r>
              <a:rPr lang="en-NZ" sz="1000" dirty="0" smtClean="0"/>
              <a:t>sharing a vehicle to the same place</a:t>
            </a:r>
            <a:endParaRPr lang="en-NZ" sz="1000" dirty="0"/>
          </a:p>
        </p:txBody>
      </p:sp>
      <p:sp>
        <p:nvSpPr>
          <p:cNvPr id="15" name="Oval 14"/>
          <p:cNvSpPr/>
          <p:nvPr/>
        </p:nvSpPr>
        <p:spPr>
          <a:xfrm>
            <a:off x="4804409" y="2867112"/>
            <a:ext cx="129614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Pay by min/hr to rent a car</a:t>
            </a:r>
            <a:endParaRPr lang="en-NZ" sz="1200" dirty="0"/>
          </a:p>
        </p:txBody>
      </p:sp>
      <p:sp>
        <p:nvSpPr>
          <p:cNvPr id="16" name="Oval 15"/>
          <p:cNvSpPr/>
          <p:nvPr/>
        </p:nvSpPr>
        <p:spPr>
          <a:xfrm>
            <a:off x="6804248" y="2857500"/>
            <a:ext cx="129614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Pay by min/hr to rent a bike</a:t>
            </a:r>
            <a:endParaRPr lang="en-NZ" sz="1200" dirty="0"/>
          </a:p>
        </p:txBody>
      </p:sp>
      <p:cxnSp>
        <p:nvCxnSpPr>
          <p:cNvPr id="21" name="Straight Connector 20"/>
          <p:cNvCxnSpPr>
            <a:stCxn id="5" idx="2"/>
            <a:endCxn id="9" idx="0"/>
          </p:cNvCxnSpPr>
          <p:nvPr/>
        </p:nvCxnSpPr>
        <p:spPr>
          <a:xfrm>
            <a:off x="1577503" y="2499477"/>
            <a:ext cx="0" cy="3580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08127" y="2507568"/>
            <a:ext cx="0" cy="3580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36096" y="2507568"/>
            <a:ext cx="0" cy="3580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383239" y="2499477"/>
            <a:ext cx="0" cy="3580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98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Knowledge is only part of the equation</a:t>
            </a:r>
            <a:endParaRPr lang="en-NZ" dirty="0"/>
          </a:p>
        </p:txBody>
      </p:sp>
      <p:sp>
        <p:nvSpPr>
          <p:cNvPr id="3" name="Content Placeholder 2"/>
          <p:cNvSpPr>
            <a:spLocks noGrp="1"/>
          </p:cNvSpPr>
          <p:nvPr>
            <p:ph idx="1"/>
          </p:nvPr>
        </p:nvSpPr>
        <p:spPr/>
        <p:txBody>
          <a:bodyPr>
            <a:normAutofit fontScale="92500" lnSpcReduction="10000"/>
          </a:bodyPr>
          <a:lstStyle/>
          <a:p>
            <a:pPr algn="ctr"/>
            <a:r>
              <a:rPr lang="en-NZ" dirty="0" smtClean="0"/>
              <a:t>Knowledge of the four technologies is widespread. Most people have heard of: </a:t>
            </a:r>
          </a:p>
          <a:p>
            <a:pPr algn="ctr"/>
            <a:endParaRPr lang="en-NZ" dirty="0" smtClean="0"/>
          </a:p>
          <a:p>
            <a:pPr algn="ctr"/>
            <a:r>
              <a:rPr lang="en-NZ" dirty="0" smtClean="0"/>
              <a:t>Ride Hailing 	(87%) </a:t>
            </a:r>
          </a:p>
          <a:p>
            <a:pPr algn="ctr"/>
            <a:r>
              <a:rPr lang="en-NZ" dirty="0" smtClean="0"/>
              <a:t>Ride Sharing 	(67%)</a:t>
            </a:r>
          </a:p>
          <a:p>
            <a:pPr algn="ctr"/>
            <a:r>
              <a:rPr lang="en-NZ" dirty="0" smtClean="0"/>
              <a:t>Car Sharing	(49%)</a:t>
            </a:r>
          </a:p>
          <a:p>
            <a:pPr algn="ctr"/>
            <a:r>
              <a:rPr lang="en-NZ" dirty="0" smtClean="0"/>
              <a:t>Bike Sharing	(51%)</a:t>
            </a:r>
          </a:p>
          <a:p>
            <a:endParaRPr lang="en-NZ" dirty="0"/>
          </a:p>
          <a:p>
            <a:endParaRPr lang="en-NZ" dirty="0"/>
          </a:p>
          <a:p>
            <a:r>
              <a:rPr lang="en-NZ" dirty="0" smtClean="0"/>
              <a:t>But, most people do not know whether these services are available where they live: </a:t>
            </a:r>
          </a:p>
          <a:p>
            <a:pPr algn="ctr"/>
            <a:r>
              <a:rPr lang="en-NZ" dirty="0"/>
              <a:t>Ride </a:t>
            </a:r>
            <a:r>
              <a:rPr lang="en-NZ" dirty="0" smtClean="0"/>
              <a:t>Hailing </a:t>
            </a:r>
            <a:r>
              <a:rPr lang="en-NZ" dirty="0"/>
              <a:t>	</a:t>
            </a:r>
            <a:r>
              <a:rPr lang="en-NZ" dirty="0" smtClean="0"/>
              <a:t>(18%) </a:t>
            </a:r>
            <a:endParaRPr lang="en-NZ" dirty="0"/>
          </a:p>
          <a:p>
            <a:pPr algn="ctr"/>
            <a:r>
              <a:rPr lang="en-NZ" dirty="0"/>
              <a:t>Ride Sharing 	</a:t>
            </a:r>
            <a:r>
              <a:rPr lang="en-NZ" dirty="0" smtClean="0"/>
              <a:t>(41%)</a:t>
            </a:r>
            <a:endParaRPr lang="en-NZ" dirty="0"/>
          </a:p>
          <a:p>
            <a:pPr algn="ctr"/>
            <a:r>
              <a:rPr lang="en-NZ" dirty="0"/>
              <a:t>Car Sharing	(</a:t>
            </a:r>
            <a:r>
              <a:rPr lang="en-NZ" dirty="0" smtClean="0"/>
              <a:t>47%)</a:t>
            </a:r>
            <a:endParaRPr lang="en-NZ" dirty="0"/>
          </a:p>
          <a:p>
            <a:pPr algn="ctr"/>
            <a:r>
              <a:rPr lang="en-NZ" dirty="0"/>
              <a:t>Bike Sharing	</a:t>
            </a:r>
            <a:r>
              <a:rPr lang="en-NZ" dirty="0" smtClean="0"/>
              <a:t>(35%)</a:t>
            </a:r>
            <a:endParaRPr lang="en-NZ" dirty="0"/>
          </a:p>
          <a:p>
            <a:endParaRPr lang="en-NZ" dirty="0"/>
          </a:p>
          <a:p>
            <a:endParaRPr lang="en-NZ" dirty="0" smtClean="0"/>
          </a:p>
        </p:txBody>
      </p:sp>
    </p:spTree>
    <p:extLst>
      <p:ext uri="{BB962C8B-B14F-4D97-AF65-F5344CB8AC3E}">
        <p14:creationId xmlns:p14="http://schemas.microsoft.com/office/powerpoint/2010/main" val="4986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Usage – now and the future</a:t>
            </a:r>
            <a:endParaRPr lang="en-NZ" dirty="0"/>
          </a:p>
        </p:txBody>
      </p:sp>
      <p:sp>
        <p:nvSpPr>
          <p:cNvPr id="3" name="Content Placeholder 2"/>
          <p:cNvSpPr>
            <a:spLocks noGrp="1"/>
          </p:cNvSpPr>
          <p:nvPr>
            <p:ph idx="1"/>
          </p:nvPr>
        </p:nvSpPr>
        <p:spPr/>
        <p:txBody>
          <a:bodyPr/>
          <a:lstStyle/>
          <a:p>
            <a:r>
              <a:rPr lang="en-NZ" dirty="0" smtClean="0"/>
              <a:t>In the last 12 months</a:t>
            </a:r>
          </a:p>
          <a:p>
            <a:pPr algn="ctr"/>
            <a:r>
              <a:rPr lang="en-NZ" dirty="0" smtClean="0"/>
              <a:t> Ride </a:t>
            </a:r>
            <a:r>
              <a:rPr lang="en-NZ" dirty="0"/>
              <a:t>Hailing 	</a:t>
            </a:r>
            <a:r>
              <a:rPr lang="en-NZ" dirty="0" smtClean="0"/>
              <a:t>(33%) </a:t>
            </a:r>
            <a:endParaRPr lang="en-NZ" dirty="0"/>
          </a:p>
          <a:p>
            <a:pPr algn="ctr"/>
            <a:r>
              <a:rPr lang="en-NZ" dirty="0"/>
              <a:t> </a:t>
            </a:r>
            <a:r>
              <a:rPr lang="en-NZ" dirty="0" smtClean="0"/>
              <a:t>Ride </a:t>
            </a:r>
            <a:r>
              <a:rPr lang="en-NZ" dirty="0"/>
              <a:t>Sharing 	</a:t>
            </a:r>
            <a:r>
              <a:rPr lang="en-NZ" dirty="0" smtClean="0"/>
              <a:t>(11%)</a:t>
            </a:r>
          </a:p>
          <a:p>
            <a:pPr algn="ctr"/>
            <a:r>
              <a:rPr lang="en-NZ" dirty="0" smtClean="0"/>
              <a:t>Car </a:t>
            </a:r>
            <a:r>
              <a:rPr lang="en-NZ" dirty="0"/>
              <a:t>Sharing	</a:t>
            </a:r>
            <a:r>
              <a:rPr lang="en-NZ" dirty="0" smtClean="0"/>
              <a:t>(</a:t>
            </a:r>
            <a:r>
              <a:rPr lang="en-NZ" dirty="0"/>
              <a:t>2</a:t>
            </a:r>
            <a:r>
              <a:rPr lang="en-NZ" dirty="0" smtClean="0"/>
              <a:t>%)</a:t>
            </a:r>
            <a:endParaRPr lang="en-NZ" dirty="0"/>
          </a:p>
          <a:p>
            <a:pPr algn="ctr"/>
            <a:r>
              <a:rPr lang="en-NZ" dirty="0"/>
              <a:t>Bike Sharing	</a:t>
            </a:r>
            <a:r>
              <a:rPr lang="en-NZ" dirty="0" smtClean="0"/>
              <a:t>(</a:t>
            </a:r>
            <a:r>
              <a:rPr lang="en-NZ" dirty="0"/>
              <a:t>3</a:t>
            </a:r>
            <a:r>
              <a:rPr lang="en-NZ" dirty="0" smtClean="0"/>
              <a:t>%)</a:t>
            </a:r>
            <a:endParaRPr lang="en-NZ" dirty="0"/>
          </a:p>
          <a:p>
            <a:r>
              <a:rPr lang="en-NZ" dirty="0" smtClean="0"/>
              <a:t>In the next 12 months</a:t>
            </a:r>
          </a:p>
          <a:p>
            <a:pPr algn="ctr"/>
            <a:r>
              <a:rPr lang="en-NZ" dirty="0" smtClean="0"/>
              <a:t> Ride </a:t>
            </a:r>
            <a:r>
              <a:rPr lang="en-NZ" dirty="0"/>
              <a:t>Hailing 	</a:t>
            </a:r>
            <a:r>
              <a:rPr lang="en-NZ" dirty="0" smtClean="0"/>
              <a:t>(35%) </a:t>
            </a:r>
            <a:endParaRPr lang="en-NZ" dirty="0"/>
          </a:p>
          <a:p>
            <a:pPr algn="ctr"/>
            <a:r>
              <a:rPr lang="en-NZ" dirty="0" smtClean="0"/>
              <a:t> Ride </a:t>
            </a:r>
            <a:r>
              <a:rPr lang="en-NZ" dirty="0"/>
              <a:t>Sharing 	</a:t>
            </a:r>
            <a:r>
              <a:rPr lang="en-NZ" dirty="0" smtClean="0"/>
              <a:t>(16%)</a:t>
            </a:r>
            <a:endParaRPr lang="en-NZ" dirty="0"/>
          </a:p>
          <a:p>
            <a:pPr algn="ctr"/>
            <a:r>
              <a:rPr lang="en-NZ" dirty="0"/>
              <a:t>Car Sharing	</a:t>
            </a:r>
            <a:r>
              <a:rPr lang="en-NZ" dirty="0" smtClean="0"/>
              <a:t>(</a:t>
            </a:r>
            <a:r>
              <a:rPr lang="en-NZ" dirty="0"/>
              <a:t>8</a:t>
            </a:r>
            <a:r>
              <a:rPr lang="en-NZ" dirty="0" smtClean="0"/>
              <a:t>%)</a:t>
            </a:r>
            <a:endParaRPr lang="en-NZ" dirty="0"/>
          </a:p>
          <a:p>
            <a:pPr algn="ctr"/>
            <a:r>
              <a:rPr lang="en-NZ" dirty="0" smtClean="0"/>
              <a:t> Bike </a:t>
            </a:r>
            <a:r>
              <a:rPr lang="en-NZ" dirty="0"/>
              <a:t>Sharing	</a:t>
            </a:r>
            <a:r>
              <a:rPr lang="en-NZ" dirty="0" smtClean="0"/>
              <a:t>(11</a:t>
            </a:r>
            <a:r>
              <a:rPr lang="en-NZ" dirty="0"/>
              <a:t>%)</a:t>
            </a:r>
          </a:p>
          <a:p>
            <a:endParaRPr lang="en-NZ" dirty="0" smtClean="0"/>
          </a:p>
          <a:p>
            <a:endParaRPr lang="en-NZ" dirty="0"/>
          </a:p>
        </p:txBody>
      </p:sp>
    </p:spTree>
    <p:extLst>
      <p:ext uri="{BB962C8B-B14F-4D97-AF65-F5344CB8AC3E}">
        <p14:creationId xmlns:p14="http://schemas.microsoft.com/office/powerpoint/2010/main" val="96135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F32F-290B-4CD3-A2E8-71101DD4FB63}"/>
              </a:ext>
            </a:extLst>
          </p:cNvPr>
          <p:cNvSpPr>
            <a:spLocks noGrp="1"/>
          </p:cNvSpPr>
          <p:nvPr>
            <p:ph type="title"/>
          </p:nvPr>
        </p:nvSpPr>
        <p:spPr/>
        <p:txBody>
          <a:bodyPr/>
          <a:lstStyle/>
          <a:p>
            <a:r>
              <a:rPr lang="en-GB" dirty="0" smtClean="0"/>
              <a:t>Which technology is the winner?</a:t>
            </a:r>
            <a:endParaRPr lang="en-GB" dirty="0"/>
          </a:p>
        </p:txBody>
      </p:sp>
      <p:sp>
        <p:nvSpPr>
          <p:cNvPr id="3" name="Content Placeholder 2">
            <a:extLst>
              <a:ext uri="{FF2B5EF4-FFF2-40B4-BE49-F238E27FC236}">
                <a16:creationId xmlns:a16="http://schemas.microsoft.com/office/drawing/2014/main" id="{48FC8694-A861-4961-90C9-F1A330497AB0}"/>
              </a:ext>
            </a:extLst>
          </p:cNvPr>
          <p:cNvSpPr>
            <a:spLocks noGrp="1"/>
          </p:cNvSpPr>
          <p:nvPr>
            <p:ph idx="1"/>
          </p:nvPr>
        </p:nvSpPr>
        <p:spPr/>
        <p:txBody>
          <a:bodyPr/>
          <a:lstStyle/>
          <a:p>
            <a:pPr algn="ctr"/>
            <a:r>
              <a:rPr lang="en-GB" sz="2800" dirty="0" smtClean="0"/>
              <a:t>Does Knowledge = Attractiveness = Usage?</a:t>
            </a:r>
          </a:p>
          <a:p>
            <a:pPr algn="ctr"/>
            <a:endParaRPr lang="en-GB" dirty="0"/>
          </a:p>
          <a:p>
            <a:pPr algn="ctr"/>
            <a:endParaRPr lang="en-GB" dirty="0" smtClean="0"/>
          </a:p>
          <a:p>
            <a:pPr algn="ctr"/>
            <a:endParaRPr lang="en-GB" dirty="0" smtClean="0"/>
          </a:p>
          <a:p>
            <a:endParaRPr lang="en-GB" dirty="0"/>
          </a:p>
          <a:p>
            <a:endParaRPr lang="en-GB" dirty="0" smtClean="0"/>
          </a:p>
          <a:p>
            <a:endParaRPr lang="en-GB" dirty="0"/>
          </a:p>
        </p:txBody>
      </p:sp>
      <p:grpSp>
        <p:nvGrpSpPr>
          <p:cNvPr id="13" name="Group 12"/>
          <p:cNvGrpSpPr/>
          <p:nvPr/>
        </p:nvGrpSpPr>
        <p:grpSpPr>
          <a:xfrm>
            <a:off x="2231740" y="2779395"/>
            <a:ext cx="1145246" cy="1800199"/>
            <a:chOff x="1006987" y="2914216"/>
            <a:chExt cx="864096" cy="1594779"/>
          </a:xfrm>
        </p:grpSpPr>
        <p:sp>
          <p:nvSpPr>
            <p:cNvPr id="12" name="Chevron 11"/>
            <p:cNvSpPr/>
            <p:nvPr/>
          </p:nvSpPr>
          <p:spPr>
            <a:xfrm rot="16200000">
              <a:off x="922597" y="3833192"/>
              <a:ext cx="1032876" cy="31873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 name="12-Point Star 10"/>
            <p:cNvSpPr/>
            <p:nvPr/>
          </p:nvSpPr>
          <p:spPr>
            <a:xfrm>
              <a:off x="1006987" y="2914216"/>
              <a:ext cx="864096" cy="1078341"/>
            </a:xfrm>
            <a:prstGeom prst="star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smtClean="0"/>
                <a:t>1st</a:t>
              </a:r>
              <a:endParaRPr lang="en-NZ" sz="1400" dirty="0"/>
            </a:p>
          </p:txBody>
        </p:sp>
      </p:grpSp>
      <p:grpSp>
        <p:nvGrpSpPr>
          <p:cNvPr id="14" name="Group 13"/>
          <p:cNvGrpSpPr/>
          <p:nvPr/>
        </p:nvGrpSpPr>
        <p:grpSpPr>
          <a:xfrm>
            <a:off x="5815858" y="2779394"/>
            <a:ext cx="1225757" cy="1800199"/>
            <a:chOff x="1006987" y="2914215"/>
            <a:chExt cx="864096" cy="1594780"/>
          </a:xfrm>
        </p:grpSpPr>
        <p:sp>
          <p:nvSpPr>
            <p:cNvPr id="15" name="Chevron 14"/>
            <p:cNvSpPr/>
            <p:nvPr/>
          </p:nvSpPr>
          <p:spPr>
            <a:xfrm rot="16200000">
              <a:off x="922597" y="3833192"/>
              <a:ext cx="1032876" cy="31873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6" name="12-Point Star 15"/>
            <p:cNvSpPr/>
            <p:nvPr/>
          </p:nvSpPr>
          <p:spPr>
            <a:xfrm>
              <a:off x="1006987" y="2914215"/>
              <a:ext cx="864096" cy="1078341"/>
            </a:xfrm>
            <a:prstGeom prst="star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smtClean="0"/>
                <a:t>Also ran</a:t>
              </a:r>
              <a:endParaRPr lang="en-NZ" sz="1200" dirty="0"/>
            </a:p>
          </p:txBody>
        </p:sp>
      </p:grpSp>
      <p:sp>
        <p:nvSpPr>
          <p:cNvPr id="17" name="TextBox 16"/>
          <p:cNvSpPr txBox="1"/>
          <p:nvPr/>
        </p:nvSpPr>
        <p:spPr>
          <a:xfrm>
            <a:off x="2123728" y="2431549"/>
            <a:ext cx="1361270" cy="353943"/>
          </a:xfrm>
          <a:prstGeom prst="rect">
            <a:avLst/>
          </a:prstGeom>
          <a:noFill/>
        </p:spPr>
        <p:txBody>
          <a:bodyPr wrap="none" rtlCol="0">
            <a:spAutoFit/>
          </a:bodyPr>
          <a:lstStyle/>
          <a:p>
            <a:pPr>
              <a:spcBef>
                <a:spcPts val="600"/>
              </a:spcBef>
              <a:buClr>
                <a:schemeClr val="accent1"/>
              </a:buClr>
              <a:buSzPct val="60000"/>
            </a:pPr>
            <a:r>
              <a:rPr lang="en-NZ" sz="1700" dirty="0" smtClean="0">
                <a:solidFill>
                  <a:schemeClr val="tx2"/>
                </a:solidFill>
                <a:latin typeface="Arial" pitchFamily="34" charset="0"/>
                <a:cs typeface="Arial" pitchFamily="34" charset="0"/>
              </a:rPr>
              <a:t>Ride Hailing</a:t>
            </a:r>
          </a:p>
        </p:txBody>
      </p:sp>
      <p:sp>
        <p:nvSpPr>
          <p:cNvPr id="18" name="TextBox 17"/>
          <p:cNvSpPr txBox="1"/>
          <p:nvPr/>
        </p:nvSpPr>
        <p:spPr>
          <a:xfrm>
            <a:off x="5691565" y="2425452"/>
            <a:ext cx="1350050" cy="353943"/>
          </a:xfrm>
          <a:prstGeom prst="rect">
            <a:avLst/>
          </a:prstGeom>
          <a:noFill/>
        </p:spPr>
        <p:txBody>
          <a:bodyPr wrap="none" rtlCol="0">
            <a:spAutoFit/>
          </a:bodyPr>
          <a:lstStyle/>
          <a:p>
            <a:pPr>
              <a:spcBef>
                <a:spcPts val="600"/>
              </a:spcBef>
              <a:buClr>
                <a:schemeClr val="accent1"/>
              </a:buClr>
              <a:buSzPct val="60000"/>
            </a:pPr>
            <a:r>
              <a:rPr lang="en-NZ" sz="1700" dirty="0" smtClean="0">
                <a:solidFill>
                  <a:schemeClr val="tx2"/>
                </a:solidFill>
                <a:latin typeface="Arial" pitchFamily="34" charset="0"/>
                <a:cs typeface="Arial" pitchFamily="34" charset="0"/>
              </a:rPr>
              <a:t>Car Sharing</a:t>
            </a:r>
          </a:p>
        </p:txBody>
      </p:sp>
    </p:spTree>
    <p:extLst>
      <p:ext uri="{BB962C8B-B14F-4D97-AF65-F5344CB8AC3E}">
        <p14:creationId xmlns:p14="http://schemas.microsoft.com/office/powerpoint/2010/main" val="110403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Usage – now and the future</a:t>
            </a:r>
            <a:endParaRPr lang="en-NZ" dirty="0"/>
          </a:p>
        </p:txBody>
      </p:sp>
      <p:sp>
        <p:nvSpPr>
          <p:cNvPr id="3" name="Content Placeholder 2"/>
          <p:cNvSpPr>
            <a:spLocks noGrp="1"/>
          </p:cNvSpPr>
          <p:nvPr>
            <p:ph idx="1"/>
          </p:nvPr>
        </p:nvSpPr>
        <p:spPr/>
        <p:txBody>
          <a:bodyPr/>
          <a:lstStyle/>
          <a:p>
            <a:r>
              <a:rPr lang="en-NZ" dirty="0" smtClean="0"/>
              <a:t>In the last 12 months</a:t>
            </a:r>
          </a:p>
          <a:p>
            <a:pPr algn="ctr"/>
            <a:r>
              <a:rPr lang="en-NZ" dirty="0" smtClean="0"/>
              <a:t> Ride </a:t>
            </a:r>
            <a:r>
              <a:rPr lang="en-NZ" dirty="0"/>
              <a:t>Hailing 	</a:t>
            </a:r>
            <a:r>
              <a:rPr lang="en-NZ" dirty="0" smtClean="0"/>
              <a:t>(33%) </a:t>
            </a:r>
            <a:endParaRPr lang="en-NZ" dirty="0"/>
          </a:p>
          <a:p>
            <a:pPr algn="ctr"/>
            <a:r>
              <a:rPr lang="en-NZ" dirty="0"/>
              <a:t> </a:t>
            </a:r>
            <a:r>
              <a:rPr lang="en-NZ" dirty="0" smtClean="0"/>
              <a:t>Ride </a:t>
            </a:r>
            <a:r>
              <a:rPr lang="en-NZ" dirty="0"/>
              <a:t>Sharing 	</a:t>
            </a:r>
            <a:r>
              <a:rPr lang="en-NZ" dirty="0" smtClean="0"/>
              <a:t>(11%)</a:t>
            </a:r>
          </a:p>
          <a:p>
            <a:pPr algn="ctr"/>
            <a:r>
              <a:rPr lang="en-NZ" dirty="0" smtClean="0"/>
              <a:t>Car </a:t>
            </a:r>
            <a:r>
              <a:rPr lang="en-NZ" dirty="0"/>
              <a:t>Sharing	</a:t>
            </a:r>
            <a:r>
              <a:rPr lang="en-NZ" dirty="0" smtClean="0"/>
              <a:t>(</a:t>
            </a:r>
            <a:r>
              <a:rPr lang="en-NZ" dirty="0"/>
              <a:t>2</a:t>
            </a:r>
            <a:r>
              <a:rPr lang="en-NZ" dirty="0" smtClean="0"/>
              <a:t>%)</a:t>
            </a:r>
            <a:endParaRPr lang="en-NZ" dirty="0"/>
          </a:p>
          <a:p>
            <a:pPr algn="ctr"/>
            <a:r>
              <a:rPr lang="en-NZ" dirty="0"/>
              <a:t>Bike Sharing	</a:t>
            </a:r>
            <a:r>
              <a:rPr lang="en-NZ" dirty="0" smtClean="0"/>
              <a:t>(</a:t>
            </a:r>
            <a:r>
              <a:rPr lang="en-NZ" dirty="0"/>
              <a:t>3</a:t>
            </a:r>
            <a:r>
              <a:rPr lang="en-NZ" dirty="0" smtClean="0"/>
              <a:t>%)</a:t>
            </a:r>
            <a:endParaRPr lang="en-NZ" dirty="0"/>
          </a:p>
          <a:p>
            <a:r>
              <a:rPr lang="en-NZ" dirty="0" smtClean="0"/>
              <a:t>In the next 12 months</a:t>
            </a:r>
          </a:p>
          <a:p>
            <a:pPr algn="ctr"/>
            <a:r>
              <a:rPr lang="en-NZ" dirty="0" smtClean="0"/>
              <a:t> Ride </a:t>
            </a:r>
            <a:r>
              <a:rPr lang="en-NZ" dirty="0"/>
              <a:t>Hailing 	</a:t>
            </a:r>
            <a:r>
              <a:rPr lang="en-NZ" dirty="0" smtClean="0"/>
              <a:t>(35%) </a:t>
            </a:r>
            <a:endParaRPr lang="en-NZ" dirty="0"/>
          </a:p>
          <a:p>
            <a:pPr algn="ctr"/>
            <a:r>
              <a:rPr lang="en-NZ" dirty="0" smtClean="0"/>
              <a:t> Ride </a:t>
            </a:r>
            <a:r>
              <a:rPr lang="en-NZ" dirty="0"/>
              <a:t>Sharing 	</a:t>
            </a:r>
            <a:r>
              <a:rPr lang="en-NZ" dirty="0" smtClean="0"/>
              <a:t>(16%)</a:t>
            </a:r>
            <a:endParaRPr lang="en-NZ" dirty="0"/>
          </a:p>
          <a:p>
            <a:pPr algn="ctr"/>
            <a:r>
              <a:rPr lang="en-NZ" dirty="0"/>
              <a:t>Car Sharing	</a:t>
            </a:r>
            <a:r>
              <a:rPr lang="en-NZ" dirty="0" smtClean="0"/>
              <a:t>(</a:t>
            </a:r>
            <a:r>
              <a:rPr lang="en-NZ" dirty="0"/>
              <a:t>8</a:t>
            </a:r>
            <a:r>
              <a:rPr lang="en-NZ" dirty="0" smtClean="0"/>
              <a:t>%)</a:t>
            </a:r>
            <a:endParaRPr lang="en-NZ" dirty="0"/>
          </a:p>
          <a:p>
            <a:pPr algn="ctr"/>
            <a:r>
              <a:rPr lang="en-NZ" dirty="0" smtClean="0"/>
              <a:t> Bike </a:t>
            </a:r>
            <a:r>
              <a:rPr lang="en-NZ" dirty="0"/>
              <a:t>Sharing	</a:t>
            </a:r>
            <a:r>
              <a:rPr lang="en-NZ" dirty="0" smtClean="0"/>
              <a:t>(11</a:t>
            </a:r>
            <a:r>
              <a:rPr lang="en-NZ" dirty="0"/>
              <a:t>%)</a:t>
            </a:r>
          </a:p>
          <a:p>
            <a:endParaRPr lang="en-NZ" dirty="0" smtClean="0"/>
          </a:p>
          <a:p>
            <a:endParaRPr lang="en-NZ" dirty="0"/>
          </a:p>
        </p:txBody>
      </p:sp>
    </p:spTree>
    <p:extLst>
      <p:ext uri="{BB962C8B-B14F-4D97-AF65-F5344CB8AC3E}">
        <p14:creationId xmlns:p14="http://schemas.microsoft.com/office/powerpoint/2010/main" val="3558596242"/>
      </p:ext>
    </p:extLst>
  </p:cSld>
  <p:clrMapOvr>
    <a:masterClrMapping/>
  </p:clrMapOvr>
</p:sld>
</file>

<file path=ppt/theme/theme1.xml><?xml version="1.0" encoding="utf-8"?>
<a:theme xmlns:a="http://schemas.openxmlformats.org/drawingml/2006/main" name="MOT Template">
  <a:themeElements>
    <a:clrScheme name="MOT">
      <a:dk1>
        <a:sysClr val="windowText" lastClr="000000"/>
      </a:dk1>
      <a:lt1>
        <a:sysClr val="window" lastClr="FFFFFF"/>
      </a:lt1>
      <a:dk2>
        <a:srgbClr val="58585A"/>
      </a:dk2>
      <a:lt2>
        <a:srgbClr val="FFFFFF"/>
      </a:lt2>
      <a:accent1>
        <a:srgbClr val="00A9EF"/>
      </a:accent1>
      <a:accent2>
        <a:srgbClr val="B4D012"/>
      </a:accent2>
      <a:accent3>
        <a:srgbClr val="A2A4A7"/>
      </a:accent3>
      <a:accent4>
        <a:srgbClr val="F69E00"/>
      </a:accent4>
      <a:accent5>
        <a:srgbClr val="00938C"/>
      </a:accent5>
      <a:accent6>
        <a:srgbClr val="3BA9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177800" indent="-177800">
          <a:spcBef>
            <a:spcPts val="600"/>
          </a:spcBef>
          <a:buClr>
            <a:schemeClr val="accent1"/>
          </a:buClr>
          <a:buSzPct val="60000"/>
          <a:buFont typeface="Arial" pitchFamily="34" charset="0"/>
          <a:buChar char="►"/>
          <a:defRPr sz="1700" dirty="0" err="1" smtClean="0">
            <a:solidFill>
              <a:schemeClr val="tx2"/>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 Template</Template>
  <TotalTime>2259</TotalTime>
  <Words>847</Words>
  <Application>Microsoft Office PowerPoint</Application>
  <PresentationFormat>On-screen Show (16:10)</PresentationFormat>
  <Paragraphs>158</Paragraphs>
  <Slides>15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MOT Template</vt:lpstr>
      <vt:lpstr>Findings from the Panel Survey: Transport Sharing and You</vt:lpstr>
      <vt:lpstr>Changes to transport technology</vt:lpstr>
      <vt:lpstr>Panel Surveys: Technology Panel Survey</vt:lpstr>
      <vt:lpstr>Panel Surveys: Transport Sharing and You  </vt:lpstr>
      <vt:lpstr>PowerPoint Presentation</vt:lpstr>
      <vt:lpstr>Knowledge is only part of the equation</vt:lpstr>
      <vt:lpstr>Usage – now and the future</vt:lpstr>
      <vt:lpstr>Which technology is the winner?</vt:lpstr>
      <vt:lpstr>Usage – now and the future</vt:lpstr>
      <vt:lpstr>Gender differences</vt:lpstr>
      <vt:lpstr>Age differences</vt:lpstr>
      <vt:lpstr>Area differences</vt:lpstr>
      <vt:lpstr>Top 3 Barriers to use</vt:lpstr>
      <vt:lpstr>Top 3 Enablers of use</vt:lpstr>
      <vt:lpstr>Thank you</vt:lpstr>
    </vt:vector>
  </TitlesOfParts>
  <Company>OEM Build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dc:title>
  <dc:creator>Roselle Thoreau</dc:creator>
  <cp:keywords>41235261</cp:keywords>
  <cp:lastModifiedBy>Roselle Thoreau</cp:lastModifiedBy>
  <cp:revision>105</cp:revision>
  <cp:lastPrinted>2019-04-30T23:37:45Z</cp:lastPrinted>
  <dcterms:created xsi:type="dcterms:W3CDTF">2018-10-29T19:59:14Z</dcterms:created>
  <dcterms:modified xsi:type="dcterms:W3CDTF">2019-05-24T02:34:02Z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